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80" autoAdjust="0"/>
    <p:restoredTop sz="78849" autoAdjust="0"/>
  </p:normalViewPr>
  <p:slideViewPr>
    <p:cSldViewPr>
      <p:cViewPr varScale="1">
        <p:scale>
          <a:sx n="88" d="100"/>
          <a:sy n="88" d="100"/>
        </p:scale>
        <p:origin x="-22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28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A299D-3A46-4998-8A73-4361D8EC58B8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33C70-5E3F-4174-ABB9-1B7CE1919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1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ilent.com/find/EDK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ysight.com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2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Concetti</a:t>
            </a:r>
            <a:r>
              <a:rPr lang="en-US" sz="12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fondamentali</a:t>
            </a:r>
            <a:r>
              <a:rPr lang="en-US" sz="12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sull'oscilloscopio</a:t>
            </a:r>
            <a:endParaRPr lang="en-US" sz="12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Benvenuti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presentazione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concetti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fondamentali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sull'oscilloscopio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studenti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universitari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Ingegneria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elettronica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Fisica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Gli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strumenti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essenziali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l'effettuazione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misurazioni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relative a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tensione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andamento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temporale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circuiti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elettrici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analogici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odierni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Dopo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laurea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Ingegneria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elettronica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o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Fisica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l'ingresso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nell'industria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elettronica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vi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renderete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probabilmente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conto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l'oscilloscopio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costituisce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lo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strumento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misurazione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maggiore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utilizzo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testare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verificare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risolvere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bug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vostri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progetti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Anche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durante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corsi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Ingegneria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elettronica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o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Fisica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presso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università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l'oscilloscopio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sarà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lo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strumento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misurazione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uso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frequente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varie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esercitazioni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sui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circuiti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per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test e la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verifica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esercitazioni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progetti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eseguiti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Al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termine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presentazione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sui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concetti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fondamentali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sugli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al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termine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esercitazioni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pratiche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disponibili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nella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Guida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laboratorio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esercitazioni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sugli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potrete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comprendere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meglio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struttura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un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sarete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grado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usarlo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efficace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33C70-5E3F-4174-ABB9-1B7CE19191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28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Misurazioni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mediante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cursori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metodo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preciso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accurato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effettuare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misurazioni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tensione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tempo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consiste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nell'utilizzare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cursori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X e Y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Quando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cursori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attivati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possibile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vedere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cursori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marcatori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orizzontali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verticali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visualizzano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automaticamente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tensione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tempo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posizione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cursori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Il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valore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assoluto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tensione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tempo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ogni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cursore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viene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visualizzato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parte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inferiore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schermo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Il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valore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delta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tensione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valore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delta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dell'intervallo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tempo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cursori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vengono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visualizzati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destro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schermo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misurare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tensione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picco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picco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forma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posizionare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semplicemente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cursori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Y1 e Y2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corrispondenza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rispettivamente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parte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superiore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parte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inferiore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forma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misurare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tempo e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frequenza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forma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posizionare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cursori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X1 e X2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corrispondenza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due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posizioni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consecutive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forma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cui la forma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attraversa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livello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specifico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tensione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soglia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Misurazioni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tramite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le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misurazioni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parametriche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automatiche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Oltre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utilizzare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cursori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posizionati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dall'utente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effettuare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misurazioni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possibile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utilizzare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misurazioni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parametriche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automatiche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ottenere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misurazioni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ancora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veloci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maggior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parte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degli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memoria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avanzati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odierni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grado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misurare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automaticamente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parametri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tensione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di tempo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Vpp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Vmax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Vmin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Period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Periodo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), Frequency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Frequenza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), Rise Time (Tempo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salita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), Fall Time (Tempo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discesa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così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via.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Controlli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impostazione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principali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Prima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effettuare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qualsiasi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misurazione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innanzitutto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necessario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impostare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controlli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scala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verticali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orizzontali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consentire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definizione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corretta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scala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forma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display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controlli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principali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includono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controlli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scala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verticali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controlli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scala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orizzontali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manopola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controllo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livello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trigger. 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controlli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scala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verticali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ogni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ingresso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trovano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accanto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parte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inferiore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pannello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frontale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destro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immediatamente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sopra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connettori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BNC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ingresso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manopola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grande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controlla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l'impostazione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verticale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Volt/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divisione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mentre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manopola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piccola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controlla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posizione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verticale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(o offset).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controlli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scala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orizzontali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trovano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vicino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parte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superiore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pannello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frontale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manopola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grande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controlla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l'impostazione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verticale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secondi/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divisione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mentre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manopola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piccola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controlla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posizione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orizzontale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ritardo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).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manopola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controllo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livello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trigger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trova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sotto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controlli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scala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orizzontali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I trigger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verranno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definiti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dettagliato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avanti</a:t>
            </a:r>
            <a:r>
              <a:rPr lang="en-US" sz="1100" b="0" i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 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343713"/>
            <a:ext cx="5485778" cy="4350582"/>
          </a:xfrm>
        </p:spPr>
        <p:txBody>
          <a:bodyPr>
            <a:normAutofit fontScale="85000" lnSpcReduction="10000"/>
          </a:bodyPr>
          <a:lstStyle/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Definizione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scala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appropriata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per la forma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L'impostazione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scala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forma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genere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processo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iterativo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Si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supponga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esempio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base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all'impostazione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iniziale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scala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possa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vedere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scala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forma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impostata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un'ampiezza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relativamente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bassa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con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numero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cicli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troppo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elevato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schermo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come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mostrato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nell'immagine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sinistra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possiamo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vedere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l'ampiezza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forma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tracciata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ha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altezza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solo a circa 1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divisione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Occorre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girare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manopola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Volt/division (Volt/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divisione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incrementare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scala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forma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Se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manopola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viene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girata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direzione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errata,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scala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verticale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forma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ridurrà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In tale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sufficiente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girarla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nell'altra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direzione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fino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impostare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scala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per la forma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tale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l'altezza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forma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copra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metà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schermo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Si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noti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preme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manopola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V/div,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sarà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possibile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regolare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l'impostazione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V/div con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granularità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regolazione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dettagliata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riempire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maggior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parte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schermo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con la forma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ottenere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misurazioni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accurate e precise.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ingresso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ha offset CC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ovvero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forma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spostata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verso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l'alto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o verso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basso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rispetto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centro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schermo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potrebbe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essere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necessario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girare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manopola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posizione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verticale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centrare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forma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schermo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un'impostazione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appropriata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scala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orizzontale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girare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manopola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sec/division (sec/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divisione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), a volte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definita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controllo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base tempo,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fino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visualizzare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alcuni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cicli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forma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schermo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Se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però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desidera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visualizzare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solo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fronte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veloce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configurare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l'impostazione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sec/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divisione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valore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basso,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visualizzare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solo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fronte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salita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o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discesa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veloce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con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grado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elevato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risoluzione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orizzontale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Potrebbe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essere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infine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necessario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regolare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livello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trigger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ottenere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visualizzazione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stabile.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Quando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gira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manopola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livello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trigger,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indicatore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livello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trigger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orizzontale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analogo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cursore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tensione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viene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visualizzao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mostrare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livello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trigger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effettivo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L'impostazione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livello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trigger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appropriata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genere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intorno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al 50%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dell'ampiezza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verticale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impostare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velocemente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livello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trigger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50%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ingresso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ripetitivo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semplicemente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possibile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premere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manopola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livello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trigger. I trigger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verranno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definiti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dettagliato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avanti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noti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dopo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avere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regolato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controlli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verticali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orizzontali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del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livello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trigger,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potrebbe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essere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necessario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regolare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nuovo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alcune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impostazioni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fino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ottenere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visualizzazione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dell'immagine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desiderata.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noti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impostare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facile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veloce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scala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semplici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ingresso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ripetitivi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possibile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usare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funzionalità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Autoscale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(Scala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autom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funzionalità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Autoscale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(Scala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autom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tuttavia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non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funziona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sempre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correttamente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complessi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Se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utilizza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funzionalità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inoltre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possibile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non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impari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come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usare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efficace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cui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siano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necessarie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regolazioni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manuali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Il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vostro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professore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inoltre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disattivare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funzionalità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Autoscale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(Scala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autom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scaricando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comando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Nota al </a:t>
            </a:r>
            <a:r>
              <a:rPr lang="en-US" sz="1100" b="0" i="0" u="sng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professore</a:t>
            </a:r>
            <a:r>
              <a:rPr lang="en-US" sz="1100" b="0" i="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: 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disattivare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funzionalità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Autoscale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(Scala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autom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.),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scaricare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comando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“</a:t>
            </a:r>
            <a:r>
              <a:rPr lang="en-US" sz="105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:</a:t>
            </a:r>
            <a:r>
              <a:rPr lang="en-US" sz="105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AUToscale</a:t>
            </a:r>
            <a:r>
              <a:rPr lang="en-US" sz="105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DISable</a:t>
            </a:r>
            <a:r>
              <a:rPr lang="en-US" sz="105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” </a:t>
            </a:r>
            <a:r>
              <a:rPr lang="en-US" sz="105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tramite</a:t>
            </a:r>
            <a:r>
              <a:rPr lang="en-US" sz="105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05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connessione</a:t>
            </a:r>
            <a:r>
              <a:rPr lang="en-US" sz="105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USB o LAN. </a:t>
            </a:r>
            <a:r>
              <a:rPr lang="en-US" sz="105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Dopo</a:t>
            </a:r>
            <a:r>
              <a:rPr lang="en-US" sz="105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05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download di </a:t>
            </a:r>
            <a:r>
              <a:rPr lang="en-US" sz="105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questo</a:t>
            </a:r>
            <a:r>
              <a:rPr lang="en-US" sz="105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comando</a:t>
            </a:r>
            <a:r>
              <a:rPr lang="en-US" sz="105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nell'oscilloscopio</a:t>
            </a:r>
            <a:r>
              <a:rPr lang="en-US" sz="105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la </a:t>
            </a:r>
            <a:r>
              <a:rPr lang="en-US" sz="105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funzionalità</a:t>
            </a:r>
            <a:r>
              <a:rPr lang="en-US" sz="105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Autoscale</a:t>
            </a:r>
            <a:r>
              <a:rPr lang="en-US" sz="105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(Scala </a:t>
            </a:r>
            <a:r>
              <a:rPr lang="en-US" sz="105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autom</a:t>
            </a:r>
            <a:r>
              <a:rPr lang="en-US" sz="105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.) </a:t>
            </a:r>
            <a:r>
              <a:rPr lang="en-US" sz="105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risulterà</a:t>
            </a:r>
            <a:r>
              <a:rPr lang="en-US" sz="105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disattivata</a:t>
            </a:r>
            <a:r>
              <a:rPr lang="en-US" sz="105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05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modo</a:t>
            </a:r>
            <a:r>
              <a:rPr lang="en-US" sz="105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permanente</a:t>
            </a:r>
            <a:r>
              <a:rPr lang="en-US" sz="105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05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fino</a:t>
            </a:r>
            <a:r>
              <a:rPr lang="en-US" sz="105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allo</a:t>
            </a:r>
            <a:r>
              <a:rPr lang="en-US" sz="105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scaricamento</a:t>
            </a:r>
            <a:r>
              <a:rPr lang="en-US" sz="105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05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comando</a:t>
            </a:r>
            <a:r>
              <a:rPr lang="en-US" sz="105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“enable” (:</a:t>
            </a:r>
            <a:r>
              <a:rPr lang="en-US" sz="105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AUToscale</a:t>
            </a:r>
            <a:r>
              <a:rPr lang="en-US" sz="105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ENABle</a:t>
            </a:r>
            <a:r>
              <a:rPr lang="en-US" sz="105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).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Informazioni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sui trigger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 trigger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funzionalità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difficile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comprensione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ma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funzionalità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importanti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comprendere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particolare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se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necessario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monitorare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molto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complessi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I trigger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analoghi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“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scatto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sincronizzato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fotografie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”.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“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fotografia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”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forma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realtà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costituita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molti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campioni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digitalizzati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consecutivi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Quando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monitora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ingresso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ripetitivo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operazione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tipica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esegue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acquisizioni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ripetitive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scatti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ripetitivi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fotografie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mostrare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un'immagine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"in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diretta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" del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ingresso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Lo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scatto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ripetitivo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fotografie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 parte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deve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essere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sincronizzato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base a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univoco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ingresso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mostrare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forma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stabile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display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Benché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alcuni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dispongano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svariate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modalità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trigger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avanzate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cui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scegliere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tipo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trigger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comune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consiste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nell'attivare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quando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ingresso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supera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determinata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soglia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tensione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direzione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positiva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negativa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comportamento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definito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“edge trigger”.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altri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termini,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attiva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scatta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fotografie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quando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ingresso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passa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livello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tensione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inferiore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livello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tensione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superiore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(edge trigger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salita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oppure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quando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ingresso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passa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livello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tensione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superiore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livello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tensione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inferiore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(edge trigger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discesa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).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corsa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cavalli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fotofinish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analoga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trigger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registrare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preciso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fine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corsa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necessario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l'obiettivo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fotocamera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sincronizzato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momento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cui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naso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cavallo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testa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attraversa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traguardo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direzione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prevista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l">
              <a:spcBef>
                <a:spcPts val="43200"/>
              </a:spcBef>
              <a:spcAft>
                <a:spcPts val="0"/>
              </a:spcAft>
              <a:buNone/>
            </a:pPr>
            <a:r>
              <a:rPr lang="en-US" sz="12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Esempi</a:t>
            </a:r>
            <a:r>
              <a:rPr lang="en-US" sz="12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trigger</a:t>
            </a:r>
          </a:p>
          <a:p>
            <a:pPr algn="l">
              <a:spcBef>
                <a:spcPts val="43200"/>
              </a:spcBef>
              <a:spcAft>
                <a:spcPts val="0"/>
              </a:spcAft>
              <a:buNone/>
            </a:pP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diapositiva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vengono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mostrati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esempi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trigger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Nell'immagine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sinistra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livello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trigger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impostato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sopra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forma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In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caso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ingresso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non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supera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livello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soglia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trigger in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alcuna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direzione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Se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utilizza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modalità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trigger di default “Auto”,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l'oscilloscopio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acquisisce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immagini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asincrone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ingresso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possiamo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osservare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quella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appare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come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forma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instabile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in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effetti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esempio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assenza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trigger. </a:t>
            </a:r>
          </a:p>
          <a:p>
            <a:pPr algn="l">
              <a:spcBef>
                <a:spcPts val="43200"/>
              </a:spcBef>
              <a:spcAft>
                <a:spcPts val="0"/>
              </a:spcAft>
              <a:buNone/>
            </a:pP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Quando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utilizza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modalità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trigger “Auto”,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l'oscilloscopio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genera trigger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asincroni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“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automatici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” se un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reale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evento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trigger non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verifica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dopo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periodo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timeout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specificato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Benché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forma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non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sincronizzata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appaia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instabile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siamo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almeno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grado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verificare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scala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verticale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forma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Se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avessimo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usato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modalità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trigger “Normal” (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Normale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con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livello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trigger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impostato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sopra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forma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l'oscilloscopio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non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avrebbe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acquisito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immagini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non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saremmo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grado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osservare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alcuna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forma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stabile o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instabile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43200"/>
              </a:spcBef>
              <a:spcAft>
                <a:spcPts val="0"/>
              </a:spcAft>
              <a:buNone/>
            </a:pP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Nell'immagine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al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centro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l'oscilloscopio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stato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impostato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l'attivazione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corrispondenza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fronti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salita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ingresso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con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livello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trigger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impostato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sul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livello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approssimativo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50%. In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caso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possiamo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vedere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fronte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salita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ingresso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esattamente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al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centro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schermo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Si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tratta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posizione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default del trigger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43200"/>
              </a:spcBef>
              <a:spcAft>
                <a:spcPts val="0"/>
              </a:spcAft>
              <a:buNone/>
            </a:pP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Nell'immagine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destra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l'oscilloscopio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stato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impostato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l'attivazione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corrispondenza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fronti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discesa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ingresso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con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livello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trigger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impostato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livello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superiore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(+2,0 V),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vicino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al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picco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positivo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forma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Possiamo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ora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vedere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fronte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discesa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ingresso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esattamente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al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centro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schermo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punto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trigger.</a:t>
            </a:r>
          </a:p>
          <a:p>
            <a:pPr algn="l">
              <a:spcBef>
                <a:spcPts val="43200"/>
              </a:spcBef>
              <a:spcAft>
                <a:spcPts val="0"/>
              </a:spcAft>
              <a:buNone/>
            </a:pP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Benché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posizione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default del trigger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tutti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gli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al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centro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schermo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orizzontalmente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), è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possibile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riposizionare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posizione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trigger a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sinistra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o a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destra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regolando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manopola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ritardo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orizzontale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a volte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definita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manopola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posizione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orizzontale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Gli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analogici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tecnologia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meno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recente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solo in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grado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posizionare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trigger in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corrispondenza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lato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sinistro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schermo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Ciò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significa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gli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analogici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solo in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grado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mostrare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porzioni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forme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verificano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dopo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l'evento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trigger, a volte definite "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dati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tempo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positivo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“”.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Gli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memoria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invece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grado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mostrare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porzioni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forme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precedenti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(tempo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negativo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o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dati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pre-trigger) o successive (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dati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tempo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positivo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all'evento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trigger.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L'osservazione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dati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pre-trigger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può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risultare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utile per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l'analisi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dati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forma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potrebbero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aver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causato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specifica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condizione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errore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trigger. </a:t>
            </a:r>
            <a:endParaRPr lang="en-US" sz="12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Trigger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avanzati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utilizzerete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principalmente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semplici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edge trigger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salita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o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discesa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per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maggior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parte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degli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esperimenti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universitari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Ingegneria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elettronica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Fisica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assegnati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alcuni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degli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odierni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avanzati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offrono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modalità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trigger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avanzate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consentire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sincronizzazione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acquisizioni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scatti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fotografie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forma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complessi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esempio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specifico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mostriamo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complesso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clock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bus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seriale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</a:t>
            </a:r>
            <a:r>
              <a:rPr lang="en-US" sz="1100" b="0" i="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L'impostazione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trigger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condizione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univoca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bus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seriale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ad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esempio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un'operazione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scrittura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indirizzo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specifico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necessita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trigger I</a:t>
            </a:r>
            <a:r>
              <a:rPr lang="en-US" sz="1100" b="0" i="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L'uso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semplice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edge trigger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consente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solo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l'attivazione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attraversamenti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casuali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fronti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Teoria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funzionamento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cuore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tutti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memoria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trovano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convertitore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analogico-digitale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(ADC, Analog-to-Digital Converter)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memoria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acquisizione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essenzialmente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componente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acquisisce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immagini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forma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Il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convertitore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digitale-analogico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accetta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ingresso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analogico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converte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valore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tensione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analogico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determinato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tempo in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valore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binario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risultato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ottiene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genere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con 8 bit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risoluzione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verticale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maggior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parte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degli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memoria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odierni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altri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termini,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comuni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memoria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possono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risolvere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valori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tensione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ingresso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compresi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 e 256.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blocchi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“Attenuator”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Attenuatore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), “DC offset” (Offset CC) e “Amplifier”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Amplificatore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eseguono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pre-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definizione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scala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ingresso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applicare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scala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ingresso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mantenerlo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entro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l'intervallo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dinamico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fisso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convertitore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analogico-digitale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Quando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regola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manopola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V/div, tale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operazione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imposta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specifiche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attenuazione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tensione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blocco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attenuazione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ridurre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possibile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l'ampiezza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ingresso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imposta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inoltre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guadagno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dell'amplificatore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Quando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regola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manopola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posizione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verticale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tale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operazione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modifica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l'offset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CC.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consente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portare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ingresso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potrebbe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avere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quantità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specifica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offset CC,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entro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l'intervallo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dinamico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fisso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convertitore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analogico-digitale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blocchi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trigger e di tempo base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controllano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quando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con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velocità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viene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eseguito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campionamento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ovvero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vengono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acquisite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immagini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da parte del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convertitore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analogico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Il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trigger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indica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effetti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blocco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tempo base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quando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interrompere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l'acquisizione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Ad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esempio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se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ha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capacità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memoria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1000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punti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campioni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acquisizione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e se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impostato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trigger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esattamente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centro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schermo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blocco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tempo base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consente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blocchi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convertitore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analogico-digitale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memoria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campionare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continuativo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l'ingresso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completamento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dell'ordine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utilizzando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almeno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metà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memoria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Dopo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verificarsi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evento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trigger,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blocco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tempo base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consente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blocchi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convertitore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analogico-digitale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memoria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acquisire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500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campioni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aggiuntivi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prima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dell'interruzione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campionamento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primi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500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campioni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memoria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acquisizione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rappresentano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forma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prima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dell'evento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trigger,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mentre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ultimi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500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campioni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memoria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acquisizione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rappresentano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forma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dopo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l'evento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trigger. 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completamento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ciclo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acquisizione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campioni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archiviati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memoria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acquisizione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devono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essere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elaborati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per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visualizzazione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memoria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recenti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usano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semplicemente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sistema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CPU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leggere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memoria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acquisizione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campione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volta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elaborare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quindi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rimemorizzare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campionati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memoria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display. Si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tratta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processo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richiede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molto tempo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comporta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frequenze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aggiornamento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forme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particolare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elaborazione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record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memoria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profonda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maggior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parte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degli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memoria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recenti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utilizza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processori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DSP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dedicati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personalizzati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elaborare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rapidamente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filtrare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quindi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"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trasmettere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"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efficace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forma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memoria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display,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ottimizzare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velocità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effettiva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frequenze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aggiornamento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forma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Specifiche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relative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alle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prestazioni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presentano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molte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specifiche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diverse, ma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specifica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importante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larghezza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frequenza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ingresso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grado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acquisire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misurare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precisione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basata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specifica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larghezza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non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effettuare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tuttavia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misurazioni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precise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frequenza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uguale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frequenza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larghezza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Tutti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presentano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risposta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frequenza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basso,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genere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definita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risposta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gaussiana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risposta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frequenza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gaussiana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corrisponde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approssimativamente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filtro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basso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singolo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polo.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possibile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abbiate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tracciato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risposte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analoghe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alcuni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corsi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Ingegneria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elettronica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conosciate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già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come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diagrammi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Bode.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Quando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frequenza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ingresso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aumenta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inizierà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attenuare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ingresso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quindi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effettuare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misurazioni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non precise.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frequenza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cui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ingresso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un'onda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sinusoidale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viene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attenuato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3 dB è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larghezza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Ma 3 dB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attenuazione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equivalgono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un'attenuazione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30% circa, in base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formula 20 Log(Vo/Vi). 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Selezione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larghezza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banda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corretta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Poiché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sinusoidali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ingresso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vengono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attenuate di circa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30% (-3 dB)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frequenza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larghezza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consigliabile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non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utilizzare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larghezza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specifica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testare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con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stessa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frequenza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applicazioni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misurazione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analogiche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/RF pure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sinusoidali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),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consigliabile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larghezza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volte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superiore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rispetto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frequenza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sinusoidale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ingresso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desidera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misurare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larghezza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1/3,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vengono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genere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attenuati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minimo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applicazioni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diffuse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attualmente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larghezza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dovrebbe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essere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almeno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cinque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volte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superiore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rispetto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frequenza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clock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elevata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sistema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Se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ricordano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alcuni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concetti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lezioni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Ingegneria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elettronica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tutti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inclusi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clock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composti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sinusoidali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 Se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larghezza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almeno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cinque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volte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superiore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rispetto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frequenza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clock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elevata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sarà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grado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acquisire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fino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quinta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armonica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attenuazione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minima.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diapositiva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mostra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due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larghezza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diversa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acquisiscono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clock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 100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MHz.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L'immagine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sinistra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mostra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l'aspetto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un clock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 100 MHz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acquisito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larghezza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100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MHz.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armoniche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state attenuate a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livello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tale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tutto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rimane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praticamente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componente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frequenza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fondamentale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tale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clock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sinusoidale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 100 MHz). 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L'immagine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destra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mostra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l'aspetto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clock da 100 MHz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acquisito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larghezza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500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MHz.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larghezza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500 MHz è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grado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non solo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acquisire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componente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frequenza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fondamentale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 100 MHz, ma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3</a:t>
            </a:r>
            <a:r>
              <a:rPr lang="en-US" sz="1100" b="0" i="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la 5</a:t>
            </a:r>
            <a:r>
              <a:rPr lang="en-US" sz="1100" b="0" i="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armonica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ragionevole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precisione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noti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fattore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5X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applicazioni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effetti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suggerimento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massima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È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realtà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disponibile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metodo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preciso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determinare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larghezza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appropriata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base al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contenuto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frequenza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effettivo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fronti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velocità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elevata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indipendentemente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frequenza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clock. Se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interessati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nell'apprendere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tale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metodo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preciso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consultate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nota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relativa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all'applicazione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disponibile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termine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presentazione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intitolata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“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Valutazione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larghezze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per 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applicazioni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”.  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Agenda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Inizieremo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presentazione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definendo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cosa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Affronteremo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quindi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argomenti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seguenti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: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Concetti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base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sulle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sonde</a:t>
            </a:r>
            <a:endParaRPr lang="en-US" sz="1100" b="0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Effettuazione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misurazioni</a:t>
            </a:r>
            <a:endParaRPr lang="en-US" sz="1100" b="0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Definizione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scala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per 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forme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endParaRPr lang="en-US" sz="1100" b="0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Informazioni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creazione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trigger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Teoria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funzionamento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specifiche</a:t>
            </a:r>
            <a:endParaRPr lang="en-US" sz="1100" b="0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Creazione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modelli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dinamici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caricamento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sonde</a:t>
            </a:r>
            <a:endParaRPr lang="en-US" sz="1100" b="0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Utilizzo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Guida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laboratorio</a:t>
            </a:r>
            <a:endParaRPr lang="en-US" sz="1100" b="0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Risorse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tecniche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aggiuntive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Altre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specifiche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importanti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Benché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larghezza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costituisca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specifica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importante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cui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debba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procedere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selezione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all'acquisto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necessario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prendere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considerazione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altre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specifiche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incluse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seguenti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: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Frequenza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campionamento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Dovrebbe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essere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almeno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4X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larghezza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endParaRPr lang="en-US" sz="1100" b="0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Profondità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memoria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Determina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lunghezza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forma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essere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acquisita</a:t>
            </a:r>
            <a:endParaRPr lang="en-US" sz="1100" b="0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Numero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canali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maggior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parte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degli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viene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proposta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modelli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con 2 e 4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canali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modelli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aggiungono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invece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canali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temporizzazione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logica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acquisizione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consentire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monitorare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testare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insiemi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complessi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Velocità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aggiornamento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forma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Maggiori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velocità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aggiornamento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consentono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acquisizione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rapida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immagini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incrementando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probabilità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acquisizione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eventi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sporadici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ad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esempio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glitch, da parte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Qualità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display –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costituita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dimensione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display,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risoluzione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numero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livelli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gradazione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intensità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gradazione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intensità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essere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caratteristica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importante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qualità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display di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al fine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visualizzare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rumore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fluttuazione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casuale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formulare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giudizi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intuitivi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merito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Modalità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trigger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avanzate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-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Consentono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sincronizzazione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complessi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ad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esempio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bus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seriale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Ulteriori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informazioni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sulle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sonde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Modello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dinamico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/CA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precedenza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abbiamo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esaminato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modello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statico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/CC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passiva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10:1 standard.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modello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statico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/CC,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abbiamo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semplificato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significativo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modello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eliminando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componenti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elementi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capacitivi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ottenere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semplice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rete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attenuazione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tensione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resistore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tipo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2. 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Passeremo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modello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dinamico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/CA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terremo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degli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effetti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degli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elementi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capacitivi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modello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cavo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ovvero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capacitanza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cavo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ovvero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capacitanza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dell'ingresso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connettore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BNC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capacitanze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inerenti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parassitiche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modello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significa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elementi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non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stati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previsti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intenzionalmente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progettazione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ma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semplicemente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frutto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circostanza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sfortunata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puntale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compensazione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ovvero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condensatore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compensazione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variabile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stati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previsti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intenzionalmente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progettazione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compensare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elementi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capacitivi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naturali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inerenti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Quando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valore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compensazione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regolato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appropriato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reattanza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capacitiva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puntale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relativamente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combinazione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parallela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compensazione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cavo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dovrebbe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avere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stessa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percentuale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attenuazione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dell'attenuazione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dovuta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componenti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resistivi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modello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altri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termini: X</a:t>
            </a:r>
            <a:r>
              <a:rPr lang="en-US" sz="1100" b="0" i="0" baseline="-25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C-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puntale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dovrebbe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essere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9X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valore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X</a:t>
            </a:r>
            <a:r>
              <a:rPr lang="en-US" sz="1100" b="0" i="0" baseline="-25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C-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parallelo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consentirà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stabilire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stessa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riduzione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10:1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nell'ampiezza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ricevuti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corrispondenza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connettore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BNC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ingresso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condizioni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CA/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dinamiche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ottenuta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rete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resistiva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condizioni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CC.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noti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inoltre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quando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X</a:t>
            </a:r>
            <a:r>
              <a:rPr lang="en-US" sz="1100" b="0" i="0" baseline="-25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C-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puntale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esattamente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9X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valore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X</a:t>
            </a:r>
            <a:r>
              <a:rPr lang="en-US" sz="1100" b="0" i="0" baseline="-25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C-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parallelo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costante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temporale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RC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puntale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puntale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sarà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uguale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costante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temporale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RC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parallelo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Compensazione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delle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sonde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compensare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collegare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innanzitutto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terminale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“Probe Comp” (Comp.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pannello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frontale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Si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trova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terminale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etichettato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come “Demo2”.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Quando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addestramento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non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attivati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terminale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sarà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sempre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presente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un'onda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quadra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 1 kHz, da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utilizzare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per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compensazione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Impostare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quindi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per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visualizzazione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alcuni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cicli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display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Se 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compensate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correttamente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dovrebbe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essere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possibile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osservare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un'onda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quadra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quasi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perfetta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ogni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come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mostrato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nell'immagine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sinistra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Se 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non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compensate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correttamente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sarà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possibile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osservare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distorsione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forma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come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mostrato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nell'immagine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destra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correggere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tale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distorsione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regolare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condensatore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compensazione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variabile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ogni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utilizzando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 piccolo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cacciavite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piatto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fino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osservare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forme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prive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distorsioni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ovvero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un'onda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quadra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perfetta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volta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compensate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correttamente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non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dovrebbe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essere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necessario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ripetere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tale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processo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successivo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utilizzo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specifico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specifiche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tuttavia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utile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collegare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occasionalmente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terminale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compensazione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verificane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corretta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regolazione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effettiva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Caricamento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delle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sonde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Oltre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compensazione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appropriata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passive 10:1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ottenere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misurazioni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precise con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altro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problema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prendere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considerazione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caricamento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altri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termini,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bisogna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chiedersi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collegamento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dispositivo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sottoposto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test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alterano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comportamento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circuito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Quando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collega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qualsiasi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strumento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circuito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lo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strumento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inclusa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diventa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parte del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dispositivo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sottoposto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test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“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caricare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” 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modificare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sensibilmente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comportamento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determinare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grado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caricamento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nostro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modello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essere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semplificato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fino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singolo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resistore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condensatore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come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mostrato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diapositiva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Calcoliamo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valori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caricamento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caricamento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343713"/>
            <a:ext cx="5580682" cy="4115426"/>
          </a:xfrm>
          <a:ln>
            <a:noFill/>
          </a:ln>
        </p:spPr>
        <p:txBody>
          <a:bodyPr>
            <a:normAutofit fontScale="85000" lnSpcReduction="10000"/>
          </a:bodyPr>
          <a:lstStyle/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Assegnazione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presupponga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quanto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segue: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= 15 pF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cavo</a:t>
            </a:r>
            <a:r>
              <a:rPr lang="en-US" sz="1100" b="0" i="0" baseline="-25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= 100 pF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puntale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= 15 pF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endParaRPr lang="en-US" sz="1100" dirty="0" smtClean="0"/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caricamento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semplicemente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combinazione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serie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puntale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(9 M</a:t>
            </a:r>
            <a:r>
              <a:rPr lang="el-GR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Ω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(1 M</a:t>
            </a:r>
            <a:r>
              <a:rPr lang="el-GR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Ω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10 M</a:t>
            </a:r>
            <a:r>
              <a:rPr lang="el-GR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Ω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Determinare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compensazione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presupponendo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compensazione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corretta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utilizzando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equazioni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reattanza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capacitiva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presentate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precedenza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Si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ricordi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reattanza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puntale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deve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essere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9X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reattanza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parallelo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Si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noti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equivale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rendere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uguali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costante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temporale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RC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combinazione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parallela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puntale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puntale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combinazione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parallela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parallelo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parallelo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semplicemente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combinazione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parallela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compensazione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cavo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endParaRPr lang="en-US" sz="1100" dirty="0" smtClean="0"/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Utilizzando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valore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calcolato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compensazione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determinare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Caricamento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Caricamento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corrisponderà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combinazione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serie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puntale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parallelo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endParaRPr lang="en-US" sz="1100" dirty="0" smtClean="0"/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Dopo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avere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determinato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Caricamento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Caricamento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possibile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includere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due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componenti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paralleli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modello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circuito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sottoposto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test,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determinare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se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presente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differenza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simulata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calcolata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prestazioni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con 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componenti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caricamento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aggiuntivi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endParaRPr lang="en-US" sz="1100" dirty="0" smtClean="0"/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Determinare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reattanza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capacitiva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Caricamento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500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MHz.</a:t>
            </a:r>
            <a:endParaRPr lang="en-US" sz="1100" b="0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endParaRPr lang="en-US" sz="1100" dirty="0" smtClean="0"/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Riuscite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credere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tale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quantità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reattanza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capacitanza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caricamento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possa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influire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comportamento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alcuni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sottoposti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test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frequenza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?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endParaRPr lang="en-US" sz="1100" dirty="0" smtClean="0"/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noti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applicazioni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frequenza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possibile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l'utilizzo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passiva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10:1 NON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soluzione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migliore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misurazioni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precise,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causa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caricamento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soluzione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migliore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consisterebbe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nell'utilizzo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attiva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attive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hanno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genere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capacitanza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ingresso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molto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bassa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applicazioni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frequenza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Lo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svantaggio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attiva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consiste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fatto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ha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costo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superiore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rispetto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passiva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10:1 standard.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1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Utilizzo della Guida di laboratorio/esercitazioni sull'oscilloscopio</a:t>
            </a:r>
          </a:p>
          <a:p>
            <a:r>
              <a:rPr lang="it-IT" sz="11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La Guida di laboratorio/esercitazioni sull'oscilloscopio è disponibile per il download gratuito all'indirizzo </a:t>
            </a:r>
            <a:r>
              <a:rPr lang="en-US" sz="1100" dirty="0" smtClean="0">
                <a:hlinkClick r:id="rId3"/>
              </a:rPr>
              <a:t>www.Keysight.com/find/EDK</a:t>
            </a:r>
            <a:r>
              <a:rPr lang="en-US" sz="1100" dirty="0" smtClean="0"/>
              <a:t>. </a:t>
            </a:r>
          </a:p>
          <a:p>
            <a:r>
              <a:rPr lang="it-IT" sz="11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Prima di iniziare la vostra prima esercitazione di familiarizzazione con l'oscilloscopio, leggere la Sezione 1, l'Appendice A e l'Appendice B della Guida di laboratorio/esercitazioni sull'oscilloscopio. </a:t>
            </a:r>
          </a:p>
          <a:p>
            <a:r>
              <a:rPr lang="it-IT" sz="11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Nel corso della prima sessione dell'esercitazione di familiarizzazione con l'oscilloscopio, completare la Sezione 2 della Guida di laboratorio. Tale sezione della Guida è costituita da 6 esercitazioni pratiche individuali sulle misurazioni. Per il completamento di queste 6 esercitazioni dovrebbero essere necessarie meno di 2 ore.</a:t>
            </a:r>
          </a:p>
          <a:p>
            <a:r>
              <a:rPr lang="it-IT" sz="11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La Sezione 3 della Guida di laboratorio/esercitazioni sull'oscilloscopio è costituita da 9 esercitazioni avanzate facoltative sull'oscilloscopio. Se si ha tempo a sufficienza e lo si desidera, è possibile completare alcune di tali esercitazioni a propria discrezione o in base a quanto stabilito dal proprio professore o istruttore di laboratorio.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Suggerimenti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come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seguire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le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istruzioni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Guida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laboratorio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Tutte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le parole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grassetto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racchiuse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parentesi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incontrate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Guida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laboratorio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ad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esempio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[Help]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Guida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o 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[Trigger]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fanno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riferimento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tasto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pannello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frontale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termine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“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softkey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”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indica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6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tasti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pulsanti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sotto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display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funzione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tasti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cambia in base al menu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selezionato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 volte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tasti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softkey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hanno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come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etichetta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un'icona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“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freccia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circolare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”. Questa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etichetta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indica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possibile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girare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manopola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generica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Entry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Immissione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cambiare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particolare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variabile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selezione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modalità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Accesso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ai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segnali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addestramento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incorporati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maggior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parte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esercitazioni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pratiche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sugli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documentate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Guida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laboratorio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esercitazioni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scaricabile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basata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sull'utilizzo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addestramento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incorporati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Si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noti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addestramento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incorporati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non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genere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disponibili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maggior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parte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degli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accedere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addestramento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Keysight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serie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2000 o 3000 X,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collegare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innanzitutto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Channel-1 (Canale-1)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connettore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BNC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ingresso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Channel-1 (Canale-1)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terminale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etichetta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“Demo1”.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Collegare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Channel-2 (Canale-2)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connettore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BNC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ingresso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Channel-2 (Canale-2)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terminale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etichetta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“Demo2”.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Collegare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pinze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terra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entrambe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terminale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centrale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terra.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Premere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quindi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[Help]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Guida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pannello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frontale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infine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premere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softkey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Training Signals (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Segnali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addestr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.)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Sarà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quindi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possibile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selezionare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addestramento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specifico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dall'elenco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popup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visualizzato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in base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istruzioni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specificate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nell'esercitazione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Risorse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tecniche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aggiuntive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disponibili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 Agilent Technologies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desiderano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ulteriori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informazioni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sugli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sulle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misurazioni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mediante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possibile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scaricare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gratuitamente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documenti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utilizzando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URL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elencati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diapositiva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Inserire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semplicemente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numero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pubblicazione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“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xxxx-xxxx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”.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alternativa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possibile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visitare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Web Agilent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all'indirizzo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  <a:hlinkClick r:id="rId3"/>
              </a:rPr>
              <a:t>www.keysight.com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quindi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inserire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numero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pubblicazione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casella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"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motore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ricerca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" di Agilent. 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0359F-55DA-4C8B-8D3B-E97020723EB6}" type="slidenum">
              <a:rPr lang="zh-TW" altLang="en-US">
                <a:solidFill>
                  <a:prstClr val="black"/>
                </a:solidFill>
              </a:rPr>
              <a:pPr/>
              <a:t>29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82625"/>
            <a:ext cx="4541838" cy="3408363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16783"/>
            <a:ext cx="5028370" cy="4166470"/>
          </a:xfrm>
        </p:spPr>
        <p:txBody>
          <a:bodyPr lIns="89618" tIns="44809" rIns="89618" bIns="44809"/>
          <a:lstStyle/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alt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Domande</a:t>
            </a:r>
            <a:r>
              <a:rPr lang="en-US" alt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alt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risposte</a:t>
            </a:r>
            <a:endParaRPr lang="en-US" alt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343713"/>
            <a:ext cx="5485778" cy="2629995"/>
          </a:xfrm>
        </p:spPr>
        <p:txBody>
          <a:bodyPr>
            <a:normAutofit fontScale="92500" lnSpcReduction="10000"/>
          </a:bodyPr>
          <a:lstStyle/>
          <a:p>
            <a:pPr algn="l">
              <a:spcBef>
                <a:spcPts val="43200"/>
              </a:spcBef>
              <a:spcAft>
                <a:spcPts val="0"/>
              </a:spcAft>
              <a:buNone/>
            </a:pPr>
            <a:r>
              <a:rPr lang="en-US" sz="12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2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cosa</a:t>
            </a:r>
            <a:r>
              <a:rPr lang="en-US" sz="12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un </a:t>
            </a:r>
            <a:r>
              <a:rPr lang="en-US" sz="12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oscilloscopio</a:t>
            </a:r>
            <a:r>
              <a:rPr lang="en-US" sz="12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?</a:t>
            </a:r>
          </a:p>
          <a:p>
            <a:pPr algn="l">
              <a:spcBef>
                <a:spcPts val="43200"/>
              </a:spcBef>
              <a:spcAft>
                <a:spcPts val="0"/>
              </a:spcAft>
              <a:buNone/>
            </a:pP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Gli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strumenti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elettronici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convertono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elettrici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principalmente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tensione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in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traccia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visibile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schermo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/display. In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altri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termini,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convertono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l'elettricità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luce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algn="l">
              <a:spcBef>
                <a:spcPts val="43200"/>
              </a:spcBef>
              <a:spcAft>
                <a:spcPts val="0"/>
              </a:spcAft>
              <a:buNone/>
            </a:pP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strumenti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creano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dinamico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grafici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elettrici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variabili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tempo a due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dimensioni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Sull'asse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“Y” (o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verticale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del display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viene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tracciata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tensione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mentre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tempo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viene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tracciato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sull'asse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“X” ( o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orizzontale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). Il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tracciato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tensione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/tempo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risultante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mostra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"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immagine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" del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ingresso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viene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genere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definito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"forma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".  A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seguito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variazione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caratteristiche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ingresso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è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possibile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visualizzare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aggiornamenti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continui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dinamici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forma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tracciata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sul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display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algn="l">
              <a:spcBef>
                <a:spcPts val="43200"/>
              </a:spcBef>
              <a:spcAft>
                <a:spcPts val="0"/>
              </a:spcAft>
              <a:buNone/>
            </a:pP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Gli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costituiscono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lo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strumento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principale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utilizzato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dagli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ingegneri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elettronici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testare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verificare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propri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progetti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elettronici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Tali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strumenti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costituiranno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lo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strumento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principale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verrà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utilizzato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esercitazioni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Ingegneria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elettronica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o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Fisica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testare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gli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esperimenti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assegnati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  <a:endParaRPr lang="en-US" sz="12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Terminologia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Esistono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vari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nomi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specifici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diversi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tipi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ma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tipi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vengono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genere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definiti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semplicemente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"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".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alcuni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vengono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definiti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“DSO” (</a:t>
            </a:r>
            <a:r>
              <a:rPr lang="en-US" sz="1100" b="0" i="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igital </a:t>
            </a:r>
            <a:r>
              <a:rPr lang="en-US" sz="1100" b="0" i="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torage </a:t>
            </a:r>
            <a:r>
              <a:rPr lang="en-US" sz="1100" b="0" i="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scilloscope),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ovvero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memoria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“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” e "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digitalizzazione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”. 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ultime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definizioni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fanno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riferimento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tecnologia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recente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utilizzata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strumenti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acquisire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memorizzare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forma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forme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basati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tecnologia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recente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vengono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genere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definiti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“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analogici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”. Si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tratta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tipo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probabilmente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utilizzato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vostri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professori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all'epoca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loro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corsi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universitari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 Australia 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Nuova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Zelanda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genere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definito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"CRO" (</a:t>
            </a:r>
            <a:r>
              <a:rPr lang="en-US" sz="1100" b="0" i="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athode </a:t>
            </a:r>
            <a:r>
              <a:rPr lang="en-US" sz="1100" b="0" i="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ay </a:t>
            </a:r>
            <a:r>
              <a:rPr lang="en-US" sz="1100" b="0" i="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scilloscope),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ovvero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raggi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catodici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Benché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maggior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parte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degli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attuali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recenti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utilizzi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tecnologia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visualizzazione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schermo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piatto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visualizzare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forme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invece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tecnologia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recente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basata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tubi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raggi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catodici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definizione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"CRO"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viene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ancora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utilizzata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Australia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Nuova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Zelanda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strumenti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vengono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comunque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genere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definiti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semplicemente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"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".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alcuni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viene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utilizzato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termine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“MSO” (</a:t>
            </a:r>
            <a:r>
              <a:rPr lang="en-US" sz="1100" b="0" i="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ixed </a:t>
            </a:r>
            <a:r>
              <a:rPr lang="en-US" sz="1100" b="0" i="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ignal </a:t>
            </a:r>
            <a:r>
              <a:rPr lang="en-US" sz="1100" b="0" i="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scilloscope),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ovvero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Si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tratta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breve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di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memoria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canali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dell'analizzatore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logico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acquisizione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aggiuntivi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smtClean="0"/>
              <a:t>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Concetti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base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sulle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sonde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Per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misurazione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elettrici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necessario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desiderato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venga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testato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connettori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BNC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ingresso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Se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desidera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misurare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l'uscita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generatore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genere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collega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l'uscita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generatore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direttamente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all'ingresso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tramite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cavo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BNC o SMA standard a 50-</a:t>
            </a:r>
            <a:r>
              <a:rPr lang="el-GR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Ω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Se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invece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desidera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misurare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caratteristiche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corrispondenza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specifico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circuito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progetto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tale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risultato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viene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genere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ottenuto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mediante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"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"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disponibili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molti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tipi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diversi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utilizzate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scopi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diversi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specifici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ad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esempio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applicazioni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frequenza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applicazioni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tensione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misurazioni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corrente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Il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tipo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diffuso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utilizzato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testare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vasta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gamma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viene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definito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“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passiva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attenuazione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tensione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 a 1”.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tipo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utilizzerete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per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maggior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parte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degli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esperimenti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laboratorio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elettronico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assegnati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passiva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con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attenuazione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tensione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10:1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seguito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viene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mostrato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modello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elettrico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passiva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attenuazione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tensione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10:1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collegata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all'ingresso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Per “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passiva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”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intende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non include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alcun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circuito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attivo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ad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esempio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transistor 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amplificatori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altri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termini,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interamente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costituita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elementi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componenti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passivi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inclusi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resistenza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capacitanza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induttanza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“10:1”,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pronunciato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 a 1,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significa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riduce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l'ampiezza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ingresso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fattore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10,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tramite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rete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resistiva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attenuazione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tensione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Viene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inoltre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incrementata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fattore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10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l'impedenza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ingresso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valore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Z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del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sistema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misurazione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noti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infine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tutte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misurazioni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eseguite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mediante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tale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tipo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devono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essere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effettuate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relativamente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terra.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altri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termini,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necessario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collegare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puntale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ingresso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test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1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deve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collegare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puntale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terra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terra del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circuito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tipo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non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consente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misurare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tensione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due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componenti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intermedi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circuito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tipo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misurazione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differenziale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necessario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disporre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speciale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attiva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differenziale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noti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inoltre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consigliabile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non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tentare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completare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circuito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usando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algn="l">
              <a:spcBef>
                <a:spcPts val="43200"/>
              </a:spcBef>
              <a:spcAft>
                <a:spcPts val="0"/>
              </a:spcAft>
              <a:buNone/>
            </a:pPr>
            <a:r>
              <a:rPr lang="en-US" sz="12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Modello</a:t>
            </a:r>
            <a:r>
              <a:rPr lang="en-US" sz="12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2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bassa</a:t>
            </a:r>
            <a:r>
              <a:rPr lang="en-US" sz="12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frequenza</a:t>
            </a:r>
            <a:r>
              <a:rPr lang="en-US" sz="12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/CC</a:t>
            </a:r>
          </a:p>
          <a:p>
            <a:pPr algn="l">
              <a:spcBef>
                <a:spcPts val="43200"/>
              </a:spcBef>
              <a:spcAft>
                <a:spcPts val="0"/>
              </a:spcAft>
              <a:buNone/>
            </a:pP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applicazioni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misura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bassa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frequenza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o CC, è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possibile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semplificare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significativo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modello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rimuovendo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tutti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gli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elementi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capacitivi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mostrati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modello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riportato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nella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diapositiva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precedente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Rimane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solo un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resistore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 9 M</a:t>
            </a:r>
            <a:r>
              <a:rPr lang="el-GR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Ω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accanto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al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puntale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serie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con la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terminazione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ingresso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standard da 1 M</a:t>
            </a:r>
            <a:r>
              <a:rPr lang="el-GR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Ω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Applicando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Legge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Ohm,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può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notare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livello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tensione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corrispondenza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connettore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BNC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ingresso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sarà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1/10</a:t>
            </a:r>
            <a:r>
              <a:rPr lang="en-US" sz="1200" b="0" i="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livello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tensione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corrispondenza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puntale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algn="l">
              <a:spcBef>
                <a:spcPts val="43200"/>
              </a:spcBef>
              <a:spcAft>
                <a:spcPts val="0"/>
              </a:spcAft>
              <a:buNone/>
            </a:pP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</a:t>
            </a:r>
            <a:r>
              <a:rPr lang="en-US" sz="12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oscilloscopio</a:t>
            </a:r>
            <a:r>
              <a:rPr lang="en-US" sz="1200" b="0" i="0" baseline="-25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=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</a:t>
            </a:r>
            <a:r>
              <a:rPr lang="en-US" sz="12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puntale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x 1M</a:t>
            </a:r>
            <a:r>
              <a:rPr lang="el-GR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Ω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/(1M</a:t>
            </a:r>
            <a:r>
              <a:rPr lang="el-GR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Ω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+ 9M</a:t>
            </a:r>
            <a:r>
              <a:rPr lang="el-GR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Ω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algn="l">
              <a:spcBef>
                <a:spcPts val="43200"/>
              </a:spcBef>
              <a:spcAft>
                <a:spcPts val="0"/>
              </a:spcAft>
              <a:buNone/>
            </a:pP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maggior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parte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degli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odierni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dispone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fattori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attenuazione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compensano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automaticamente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misurazioni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tensione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in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vengano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riportate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relativamente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al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puntale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Alcuni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ad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esempio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quelli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appartenenti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serie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3000 X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Keysight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rilevano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automaticamente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stata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collegata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10:1.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Alcuni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livello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base, ad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esempio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quelli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appartenenti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serie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2000 X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Keysight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necessitano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dell'immissione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manuale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fattore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attenuazione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 parte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dell'utente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Dopo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fattore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attenuazione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stato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rilevato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automaticamente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dall'oscilloscopio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o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immesso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manualmente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dall'utente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l'oscilloscopio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fornisce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letture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compensate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tutte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misurazioni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tensione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Ad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esempio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se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collega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10:1 a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fonte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alimentazione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CC a 5 V,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l'oscilloscopio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"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vede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"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automaticamente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CC a 0,5 V in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corrispondenza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connettore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BNC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ingresso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Se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imposta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fattore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attenuazione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10:1,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l'oscilloscopio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riferirà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"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vedere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" un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CC a 5 V in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corrispondenza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puntale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algn="l">
              <a:spcBef>
                <a:spcPts val="43200"/>
              </a:spcBef>
              <a:spcAft>
                <a:spcPts val="0"/>
              </a:spcAft>
              <a:buNone/>
            </a:pP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modello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CA/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dinamico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preciso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passiva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con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attenuazione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tensione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10:1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verrà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illustrato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avanti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verrà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inoltre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illustrato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dettagliato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nell'Esercitazione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n.5. </a:t>
            </a:r>
            <a:endParaRPr lang="en-US" sz="12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Informazioni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sul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display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Dopo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avere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utilizzato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ottenere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possibile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impostare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scala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verticale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orizzontale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iniziare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effettuare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misurazioni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Come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accennato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precedenza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mostra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forme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acquisite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formato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X - Y.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tensione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ampiezza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viene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tracciata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sull'asse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Y,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mentre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tempo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viene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tracciato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sull'asse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X. 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L'area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visualizzazione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forma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suddivisa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griglia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le cui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linee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volte definite "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divisioni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".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Sull'asse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verticale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presenti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8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divisioni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verticali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Ogni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divisione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verticale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spaziatura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linee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orizzontali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griglia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equivale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all'impostazione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Volt/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divisione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visualizzata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nell'angolo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superiore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sinistro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display.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Poiché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esempio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scala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verticale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impostata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 V/div,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tensione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delta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ogni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linea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orizzontale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griglia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1 Volt.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L'ampiezza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massima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picco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picco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grado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misurare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impostazione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(1 V/div)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sarà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8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Vpp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(8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divisioni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x 1 V/div).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Sull'asse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orizzontale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disponibili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divisioni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orizzontali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Ogni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divisione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orizzontale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spaziatura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ogni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linea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verticale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griglia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equivale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all'impostazione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sec/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divisione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Tale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impostazione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viene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visualizzata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vicino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all'angolo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superiore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destro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display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Poiché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esempio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scala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orizzontale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impostata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 µs/div,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tempo delta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ogni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linea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verticale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griglia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1 µsec. Il tempo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massimo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misurabile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schermata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dell'oscilloscopio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10 µsec (10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divisioni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x 1 µsec/div).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Misurazioni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base a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valutazione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visiva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possibile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effettuare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misurazioni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tensione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tempo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sulle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forme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tracciate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molti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ma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metodo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comune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basa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valutazione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visiva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ingegneri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hanno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familiarità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propri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oscilloscopi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grado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valutare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rapidamente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l'ampiezza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intervalli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esempio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poiché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periodo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ingresso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ripete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ogni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4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divisioni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poiché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scala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orizzontale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impostata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 µs/div,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possibile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determinare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rapidamente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periodo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(T)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circa 4 </a:t>
            </a:r>
            <a:r>
              <a:rPr lang="el-GR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 (4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divisioni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x 1 µs/div) 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quindi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frequenza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250 kHz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Freq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= 1/T).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determinare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l'ampiezza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picco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picco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possiamo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vedere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forma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d'onda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espande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verticalmente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circa 6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divisioni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1 V/div,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perciò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l'ampiezza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picco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picco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sarà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circa 6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Vpp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(6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divisioni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x 1 V/div). 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misurare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picco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assoluto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tensione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innanzitutto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necessario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individuare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l'indicatore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icona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livello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terra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sinistro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reticolo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definisce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livello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0 V.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Possiamo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quindi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vedere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picco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positivo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dell'ampiezza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Vmax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trova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circa 4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divisioni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sopra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l'indicatore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livello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terra. Il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picco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positivo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tensione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è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pertanto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circa +4 V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sopra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livello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 terra (+4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divisioni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x 1 V/div). </a:t>
            </a:r>
          </a:p>
          <a:p>
            <a:pPr algn="l">
              <a:spcBef>
                <a:spcPts val="39600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Possiamo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determinare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picco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negativo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dell'ampiezza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Vmin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di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questo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endParaRPr lang="en-US" sz="12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83E5-472B-4220-AA58-E3F50409B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2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83E5-472B-4220-AA58-E3F50409B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99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83E5-472B-4220-AA58-E3F50409B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01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/>
          <p:cNvGrpSpPr/>
          <p:nvPr userDrawn="1"/>
        </p:nvGrpSpPr>
        <p:grpSpPr>
          <a:xfrm>
            <a:off x="152400" y="0"/>
            <a:ext cx="8839200" cy="3291840"/>
            <a:chOff x="152400" y="0"/>
            <a:chExt cx="8839200" cy="3291840"/>
          </a:xfrm>
        </p:grpSpPr>
        <p:sp>
          <p:nvSpPr>
            <p:cNvPr id="137" name="Line 8"/>
            <p:cNvSpPr>
              <a:spLocks noChangeShapeType="1"/>
            </p:cNvSpPr>
            <p:nvPr/>
          </p:nvSpPr>
          <p:spPr bwMode="auto">
            <a:xfrm>
              <a:off x="601850" y="0"/>
              <a:ext cx="129" cy="329184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Line 49"/>
            <p:cNvSpPr>
              <a:spLocks noChangeShapeType="1"/>
            </p:cNvSpPr>
            <p:nvPr/>
          </p:nvSpPr>
          <p:spPr bwMode="auto">
            <a:xfrm>
              <a:off x="6744348" y="0"/>
              <a:ext cx="0" cy="402336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Line 57"/>
            <p:cNvSpPr>
              <a:spLocks noChangeShapeType="1"/>
            </p:cNvSpPr>
            <p:nvPr/>
          </p:nvSpPr>
          <p:spPr bwMode="auto">
            <a:xfrm>
              <a:off x="7942884" y="0"/>
              <a:ext cx="0" cy="402336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Line 5"/>
            <p:cNvSpPr>
              <a:spLocks noChangeShapeType="1"/>
            </p:cNvSpPr>
            <p:nvPr/>
          </p:nvSpPr>
          <p:spPr bwMode="auto">
            <a:xfrm>
              <a:off x="15240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Line 7"/>
            <p:cNvSpPr>
              <a:spLocks noChangeShapeType="1"/>
            </p:cNvSpPr>
            <p:nvPr/>
          </p:nvSpPr>
          <p:spPr bwMode="auto">
            <a:xfrm>
              <a:off x="45203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Line 9"/>
            <p:cNvSpPr>
              <a:spLocks noChangeShapeType="1"/>
            </p:cNvSpPr>
            <p:nvPr/>
          </p:nvSpPr>
          <p:spPr bwMode="auto">
            <a:xfrm>
              <a:off x="75166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Line 11"/>
            <p:cNvSpPr>
              <a:spLocks noChangeShapeType="1"/>
            </p:cNvSpPr>
            <p:nvPr/>
          </p:nvSpPr>
          <p:spPr bwMode="auto">
            <a:xfrm>
              <a:off x="105130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Line 13"/>
            <p:cNvSpPr>
              <a:spLocks noChangeShapeType="1"/>
            </p:cNvSpPr>
            <p:nvPr/>
          </p:nvSpPr>
          <p:spPr bwMode="auto">
            <a:xfrm>
              <a:off x="135093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Line 15"/>
            <p:cNvSpPr>
              <a:spLocks noChangeShapeType="1"/>
            </p:cNvSpPr>
            <p:nvPr/>
          </p:nvSpPr>
          <p:spPr bwMode="auto">
            <a:xfrm>
              <a:off x="165057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Line 17"/>
            <p:cNvSpPr>
              <a:spLocks noChangeShapeType="1"/>
            </p:cNvSpPr>
            <p:nvPr/>
          </p:nvSpPr>
          <p:spPr bwMode="auto">
            <a:xfrm>
              <a:off x="195020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Line 19"/>
            <p:cNvSpPr>
              <a:spLocks noChangeShapeType="1"/>
            </p:cNvSpPr>
            <p:nvPr/>
          </p:nvSpPr>
          <p:spPr bwMode="auto">
            <a:xfrm>
              <a:off x="224983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Line 21"/>
            <p:cNvSpPr>
              <a:spLocks noChangeShapeType="1"/>
            </p:cNvSpPr>
            <p:nvPr/>
          </p:nvSpPr>
          <p:spPr bwMode="auto">
            <a:xfrm>
              <a:off x="254947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Line 23"/>
            <p:cNvSpPr>
              <a:spLocks noChangeShapeType="1"/>
            </p:cNvSpPr>
            <p:nvPr/>
          </p:nvSpPr>
          <p:spPr bwMode="auto">
            <a:xfrm>
              <a:off x="284910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Line 25"/>
            <p:cNvSpPr>
              <a:spLocks noChangeShapeType="1"/>
            </p:cNvSpPr>
            <p:nvPr/>
          </p:nvSpPr>
          <p:spPr bwMode="auto">
            <a:xfrm>
              <a:off x="314874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Line 27"/>
            <p:cNvSpPr>
              <a:spLocks noChangeShapeType="1"/>
            </p:cNvSpPr>
            <p:nvPr/>
          </p:nvSpPr>
          <p:spPr bwMode="auto">
            <a:xfrm>
              <a:off x="344837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Line 29"/>
            <p:cNvSpPr>
              <a:spLocks noChangeShapeType="1"/>
            </p:cNvSpPr>
            <p:nvPr/>
          </p:nvSpPr>
          <p:spPr bwMode="auto">
            <a:xfrm>
              <a:off x="374800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Line 31"/>
            <p:cNvSpPr>
              <a:spLocks noChangeShapeType="1"/>
            </p:cNvSpPr>
            <p:nvPr/>
          </p:nvSpPr>
          <p:spPr bwMode="auto">
            <a:xfrm>
              <a:off x="404764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Line 33"/>
            <p:cNvSpPr>
              <a:spLocks noChangeShapeType="1"/>
            </p:cNvSpPr>
            <p:nvPr/>
          </p:nvSpPr>
          <p:spPr bwMode="auto">
            <a:xfrm>
              <a:off x="434727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Line 35"/>
            <p:cNvSpPr>
              <a:spLocks noChangeShapeType="1"/>
            </p:cNvSpPr>
            <p:nvPr/>
          </p:nvSpPr>
          <p:spPr bwMode="auto">
            <a:xfrm>
              <a:off x="464691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Line 37"/>
            <p:cNvSpPr>
              <a:spLocks noChangeShapeType="1"/>
            </p:cNvSpPr>
            <p:nvPr/>
          </p:nvSpPr>
          <p:spPr bwMode="auto">
            <a:xfrm>
              <a:off x="494654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Line 39"/>
            <p:cNvSpPr>
              <a:spLocks noChangeShapeType="1"/>
            </p:cNvSpPr>
            <p:nvPr/>
          </p:nvSpPr>
          <p:spPr bwMode="auto">
            <a:xfrm>
              <a:off x="524617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Line 41"/>
            <p:cNvSpPr>
              <a:spLocks noChangeShapeType="1"/>
            </p:cNvSpPr>
            <p:nvPr/>
          </p:nvSpPr>
          <p:spPr bwMode="auto">
            <a:xfrm>
              <a:off x="554581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Line 43"/>
            <p:cNvSpPr>
              <a:spLocks noChangeShapeType="1"/>
            </p:cNvSpPr>
            <p:nvPr/>
          </p:nvSpPr>
          <p:spPr bwMode="auto">
            <a:xfrm>
              <a:off x="584544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Line 45"/>
            <p:cNvSpPr>
              <a:spLocks noChangeShapeType="1"/>
            </p:cNvSpPr>
            <p:nvPr/>
          </p:nvSpPr>
          <p:spPr bwMode="auto">
            <a:xfrm>
              <a:off x="614508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Line 47"/>
            <p:cNvSpPr>
              <a:spLocks noChangeShapeType="1"/>
            </p:cNvSpPr>
            <p:nvPr/>
          </p:nvSpPr>
          <p:spPr bwMode="auto">
            <a:xfrm>
              <a:off x="644471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Line 51"/>
            <p:cNvSpPr>
              <a:spLocks noChangeShapeType="1"/>
            </p:cNvSpPr>
            <p:nvPr/>
          </p:nvSpPr>
          <p:spPr bwMode="auto">
            <a:xfrm>
              <a:off x="704398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Line 52"/>
            <p:cNvSpPr>
              <a:spLocks noChangeShapeType="1"/>
            </p:cNvSpPr>
            <p:nvPr/>
          </p:nvSpPr>
          <p:spPr bwMode="auto">
            <a:xfrm>
              <a:off x="7193799" y="0"/>
              <a:ext cx="0" cy="120700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Line 53"/>
            <p:cNvSpPr>
              <a:spLocks noChangeShapeType="1"/>
            </p:cNvSpPr>
            <p:nvPr/>
          </p:nvSpPr>
          <p:spPr bwMode="auto">
            <a:xfrm>
              <a:off x="734361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Line 55"/>
            <p:cNvSpPr>
              <a:spLocks noChangeShapeType="1"/>
            </p:cNvSpPr>
            <p:nvPr/>
          </p:nvSpPr>
          <p:spPr bwMode="auto">
            <a:xfrm>
              <a:off x="764325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Line 59"/>
            <p:cNvSpPr>
              <a:spLocks noChangeShapeType="1"/>
            </p:cNvSpPr>
            <p:nvPr/>
          </p:nvSpPr>
          <p:spPr bwMode="auto">
            <a:xfrm>
              <a:off x="824251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Line 61"/>
            <p:cNvSpPr>
              <a:spLocks noChangeShapeType="1"/>
            </p:cNvSpPr>
            <p:nvPr/>
          </p:nvSpPr>
          <p:spPr bwMode="auto">
            <a:xfrm>
              <a:off x="854215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Line 6"/>
            <p:cNvSpPr>
              <a:spLocks noChangeShapeType="1"/>
            </p:cNvSpPr>
            <p:nvPr/>
          </p:nvSpPr>
          <p:spPr bwMode="auto">
            <a:xfrm>
              <a:off x="30221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Line 10"/>
            <p:cNvSpPr>
              <a:spLocks noChangeShapeType="1"/>
            </p:cNvSpPr>
            <p:nvPr/>
          </p:nvSpPr>
          <p:spPr bwMode="auto">
            <a:xfrm>
              <a:off x="90148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Line 14"/>
            <p:cNvSpPr>
              <a:spLocks noChangeShapeType="1"/>
            </p:cNvSpPr>
            <p:nvPr/>
          </p:nvSpPr>
          <p:spPr bwMode="auto">
            <a:xfrm>
              <a:off x="150075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Line 18"/>
            <p:cNvSpPr>
              <a:spLocks noChangeShapeType="1"/>
            </p:cNvSpPr>
            <p:nvPr/>
          </p:nvSpPr>
          <p:spPr bwMode="auto">
            <a:xfrm>
              <a:off x="210002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Line 22"/>
            <p:cNvSpPr>
              <a:spLocks noChangeShapeType="1"/>
            </p:cNvSpPr>
            <p:nvPr/>
          </p:nvSpPr>
          <p:spPr bwMode="auto">
            <a:xfrm>
              <a:off x="269928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Line 26"/>
            <p:cNvSpPr>
              <a:spLocks noChangeShapeType="1"/>
            </p:cNvSpPr>
            <p:nvPr/>
          </p:nvSpPr>
          <p:spPr bwMode="auto">
            <a:xfrm>
              <a:off x="329855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Line 30"/>
            <p:cNvSpPr>
              <a:spLocks noChangeShapeType="1"/>
            </p:cNvSpPr>
            <p:nvPr/>
          </p:nvSpPr>
          <p:spPr bwMode="auto">
            <a:xfrm>
              <a:off x="389782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Line 34"/>
            <p:cNvSpPr>
              <a:spLocks noChangeShapeType="1"/>
            </p:cNvSpPr>
            <p:nvPr/>
          </p:nvSpPr>
          <p:spPr bwMode="auto">
            <a:xfrm>
              <a:off x="449709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Line 38"/>
            <p:cNvSpPr>
              <a:spLocks noChangeShapeType="1"/>
            </p:cNvSpPr>
            <p:nvPr/>
          </p:nvSpPr>
          <p:spPr bwMode="auto">
            <a:xfrm>
              <a:off x="509636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Line 42"/>
            <p:cNvSpPr>
              <a:spLocks noChangeShapeType="1"/>
            </p:cNvSpPr>
            <p:nvPr/>
          </p:nvSpPr>
          <p:spPr bwMode="auto">
            <a:xfrm>
              <a:off x="569562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Line 46"/>
            <p:cNvSpPr>
              <a:spLocks noChangeShapeType="1"/>
            </p:cNvSpPr>
            <p:nvPr/>
          </p:nvSpPr>
          <p:spPr bwMode="auto">
            <a:xfrm>
              <a:off x="629489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Line 50"/>
            <p:cNvSpPr>
              <a:spLocks noChangeShapeType="1"/>
            </p:cNvSpPr>
            <p:nvPr/>
          </p:nvSpPr>
          <p:spPr bwMode="auto">
            <a:xfrm>
              <a:off x="689416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Line 54"/>
            <p:cNvSpPr>
              <a:spLocks noChangeShapeType="1"/>
            </p:cNvSpPr>
            <p:nvPr/>
          </p:nvSpPr>
          <p:spPr bwMode="auto">
            <a:xfrm>
              <a:off x="749343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Line 58"/>
            <p:cNvSpPr>
              <a:spLocks noChangeShapeType="1"/>
            </p:cNvSpPr>
            <p:nvPr/>
          </p:nvSpPr>
          <p:spPr bwMode="auto">
            <a:xfrm>
              <a:off x="809270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Line 62"/>
            <p:cNvSpPr>
              <a:spLocks noChangeShapeType="1"/>
            </p:cNvSpPr>
            <p:nvPr/>
          </p:nvSpPr>
          <p:spPr bwMode="auto">
            <a:xfrm>
              <a:off x="869196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Line 63"/>
            <p:cNvSpPr>
              <a:spLocks noChangeShapeType="1"/>
            </p:cNvSpPr>
            <p:nvPr/>
          </p:nvSpPr>
          <p:spPr bwMode="auto">
            <a:xfrm>
              <a:off x="884178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Line 12"/>
            <p:cNvSpPr>
              <a:spLocks noChangeShapeType="1"/>
            </p:cNvSpPr>
            <p:nvPr/>
          </p:nvSpPr>
          <p:spPr bwMode="auto">
            <a:xfrm>
              <a:off x="1201119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Line 16"/>
            <p:cNvSpPr>
              <a:spLocks noChangeShapeType="1"/>
            </p:cNvSpPr>
            <p:nvPr/>
          </p:nvSpPr>
          <p:spPr bwMode="auto">
            <a:xfrm>
              <a:off x="180038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Line 20"/>
            <p:cNvSpPr>
              <a:spLocks noChangeShapeType="1"/>
            </p:cNvSpPr>
            <p:nvPr/>
          </p:nvSpPr>
          <p:spPr bwMode="auto">
            <a:xfrm>
              <a:off x="2399655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Line 24"/>
            <p:cNvSpPr>
              <a:spLocks noChangeShapeType="1"/>
            </p:cNvSpPr>
            <p:nvPr/>
          </p:nvSpPr>
          <p:spPr bwMode="auto">
            <a:xfrm>
              <a:off x="2998923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Line 28"/>
            <p:cNvSpPr>
              <a:spLocks noChangeShapeType="1"/>
            </p:cNvSpPr>
            <p:nvPr/>
          </p:nvSpPr>
          <p:spPr bwMode="auto">
            <a:xfrm>
              <a:off x="3598191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Line 32"/>
            <p:cNvSpPr>
              <a:spLocks noChangeShapeType="1"/>
            </p:cNvSpPr>
            <p:nvPr/>
          </p:nvSpPr>
          <p:spPr bwMode="auto">
            <a:xfrm>
              <a:off x="4197459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Line 36"/>
            <p:cNvSpPr>
              <a:spLocks noChangeShapeType="1"/>
            </p:cNvSpPr>
            <p:nvPr/>
          </p:nvSpPr>
          <p:spPr bwMode="auto">
            <a:xfrm>
              <a:off x="479672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Line 40"/>
            <p:cNvSpPr>
              <a:spLocks noChangeShapeType="1"/>
            </p:cNvSpPr>
            <p:nvPr/>
          </p:nvSpPr>
          <p:spPr bwMode="auto">
            <a:xfrm>
              <a:off x="5395995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Line 44"/>
            <p:cNvSpPr>
              <a:spLocks noChangeShapeType="1"/>
            </p:cNvSpPr>
            <p:nvPr/>
          </p:nvSpPr>
          <p:spPr bwMode="auto">
            <a:xfrm>
              <a:off x="5995263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Line 48"/>
            <p:cNvSpPr>
              <a:spLocks noChangeShapeType="1"/>
            </p:cNvSpPr>
            <p:nvPr/>
          </p:nvSpPr>
          <p:spPr bwMode="auto">
            <a:xfrm>
              <a:off x="6594531" y="0"/>
              <a:ext cx="0" cy="267004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Line 56"/>
            <p:cNvSpPr>
              <a:spLocks noChangeShapeType="1"/>
            </p:cNvSpPr>
            <p:nvPr/>
          </p:nvSpPr>
          <p:spPr bwMode="auto">
            <a:xfrm>
              <a:off x="779306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Line 60"/>
            <p:cNvSpPr>
              <a:spLocks noChangeShapeType="1"/>
            </p:cNvSpPr>
            <p:nvPr/>
          </p:nvSpPr>
          <p:spPr bwMode="auto">
            <a:xfrm>
              <a:off x="8392335" y="903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Line 64"/>
            <p:cNvSpPr>
              <a:spLocks noChangeShapeType="1"/>
            </p:cNvSpPr>
            <p:nvPr/>
          </p:nvSpPr>
          <p:spPr bwMode="auto">
            <a:xfrm>
              <a:off x="8991600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8091" y="1566164"/>
            <a:ext cx="5575174" cy="1470025"/>
          </a:xfrm>
        </p:spPr>
        <p:txBody>
          <a:bodyPr/>
          <a:lstStyle>
            <a:lvl1pPr>
              <a:lnSpc>
                <a:spcPct val="94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Type Title Here</a:t>
            </a:r>
            <a:br>
              <a:rPr lang="en-US" dirty="0" smtClean="0"/>
            </a:br>
            <a:r>
              <a:rPr lang="en-US" dirty="0" smtClean="0"/>
              <a:t>Not to Exceed</a:t>
            </a:r>
            <a:br>
              <a:rPr lang="en-US" dirty="0" smtClean="0"/>
            </a:br>
            <a:r>
              <a:rPr lang="en-US" dirty="0" smtClean="0"/>
              <a:t>Three Lines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43700" y="1666240"/>
            <a:ext cx="1947672" cy="1021716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1000">
                <a:solidFill>
                  <a:srgbClr val="E9002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 Bold Arial</a:t>
            </a:r>
            <a:br>
              <a:rPr lang="en-US" dirty="0" smtClean="0"/>
            </a:br>
            <a:r>
              <a:rPr lang="en-US" dirty="0" smtClean="0"/>
              <a:t>All Else Regular Arial </a:t>
            </a:r>
          </a:p>
        </p:txBody>
      </p:sp>
      <p:sp>
        <p:nvSpPr>
          <p:cNvPr id="198" name="Text Placeholder 197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" y="3141345"/>
            <a:ext cx="2447925" cy="18288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Type Date Here</a:t>
            </a:r>
            <a:endParaRPr lang="en-US" dirty="0"/>
          </a:p>
        </p:txBody>
      </p:sp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6343042"/>
            <a:ext cx="1497330" cy="3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54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8091" y="831215"/>
            <a:ext cx="5575174" cy="1470025"/>
          </a:xfrm>
        </p:spPr>
        <p:txBody>
          <a:bodyPr anchor="t"/>
          <a:lstStyle>
            <a:lvl1pPr>
              <a:lnSpc>
                <a:spcPct val="94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Type Title Here</a:t>
            </a:r>
            <a:br>
              <a:rPr lang="en-US" dirty="0" smtClean="0"/>
            </a:br>
            <a:r>
              <a:rPr lang="en-US" dirty="0" smtClean="0"/>
              <a:t>Not to Exceed</a:t>
            </a:r>
            <a:br>
              <a:rPr lang="en-US" dirty="0" smtClean="0"/>
            </a:br>
            <a:r>
              <a:rPr lang="en-US" dirty="0" smtClean="0"/>
              <a:t>Three Lines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42647" y="5029200"/>
            <a:ext cx="1948915" cy="1021716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1000">
                <a:solidFill>
                  <a:srgbClr val="E9002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 Bold Arial</a:t>
            </a:r>
            <a:br>
              <a:rPr lang="en-US" dirty="0" smtClean="0"/>
            </a:br>
            <a:r>
              <a:rPr lang="en-US" dirty="0" smtClean="0"/>
              <a:t>All Else Regular Arial </a:t>
            </a:r>
          </a:p>
        </p:txBody>
      </p:sp>
      <p:sp>
        <p:nvSpPr>
          <p:cNvPr id="198" name="Text Placeholder 197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" y="2337181"/>
            <a:ext cx="2447925" cy="18288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Date Here Move Up as Needed</a:t>
            </a:r>
            <a:endParaRPr lang="en-US" dirty="0"/>
          </a:p>
        </p:txBody>
      </p:sp>
      <p:grpSp>
        <p:nvGrpSpPr>
          <p:cNvPr id="71" name="Group 70"/>
          <p:cNvGrpSpPr/>
          <p:nvPr userDrawn="1"/>
        </p:nvGrpSpPr>
        <p:grpSpPr>
          <a:xfrm flipV="1">
            <a:off x="152400" y="903989"/>
            <a:ext cx="8839200" cy="5137033"/>
            <a:chOff x="152400" y="-1606182"/>
            <a:chExt cx="8839200" cy="5137033"/>
          </a:xfrm>
        </p:grpSpPr>
        <p:sp>
          <p:nvSpPr>
            <p:cNvPr id="72" name="Line 8"/>
            <p:cNvSpPr>
              <a:spLocks noChangeShapeType="1"/>
            </p:cNvSpPr>
            <p:nvPr/>
          </p:nvSpPr>
          <p:spPr bwMode="auto">
            <a:xfrm>
              <a:off x="601850" y="0"/>
              <a:ext cx="129" cy="3530851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Line 49"/>
            <p:cNvSpPr>
              <a:spLocks noChangeShapeType="1"/>
            </p:cNvSpPr>
            <p:nvPr/>
          </p:nvSpPr>
          <p:spPr bwMode="auto">
            <a:xfrm>
              <a:off x="6744348" y="0"/>
              <a:ext cx="0" cy="402336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Line 57"/>
            <p:cNvSpPr>
              <a:spLocks noChangeShapeType="1"/>
            </p:cNvSpPr>
            <p:nvPr/>
          </p:nvSpPr>
          <p:spPr bwMode="auto">
            <a:xfrm>
              <a:off x="7942884" y="0"/>
              <a:ext cx="0" cy="402336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Line 5"/>
            <p:cNvSpPr>
              <a:spLocks noChangeShapeType="1"/>
            </p:cNvSpPr>
            <p:nvPr/>
          </p:nvSpPr>
          <p:spPr bwMode="auto">
            <a:xfrm>
              <a:off x="15240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Line 7"/>
            <p:cNvSpPr>
              <a:spLocks noChangeShapeType="1"/>
            </p:cNvSpPr>
            <p:nvPr/>
          </p:nvSpPr>
          <p:spPr bwMode="auto">
            <a:xfrm>
              <a:off x="45203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Line 9"/>
            <p:cNvSpPr>
              <a:spLocks noChangeShapeType="1"/>
            </p:cNvSpPr>
            <p:nvPr/>
          </p:nvSpPr>
          <p:spPr bwMode="auto">
            <a:xfrm>
              <a:off x="75166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Line 11"/>
            <p:cNvSpPr>
              <a:spLocks noChangeShapeType="1"/>
            </p:cNvSpPr>
            <p:nvPr/>
          </p:nvSpPr>
          <p:spPr bwMode="auto">
            <a:xfrm>
              <a:off x="105130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Line 13"/>
            <p:cNvSpPr>
              <a:spLocks noChangeShapeType="1"/>
            </p:cNvSpPr>
            <p:nvPr/>
          </p:nvSpPr>
          <p:spPr bwMode="auto">
            <a:xfrm>
              <a:off x="135093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Line 15"/>
            <p:cNvSpPr>
              <a:spLocks noChangeShapeType="1"/>
            </p:cNvSpPr>
            <p:nvPr/>
          </p:nvSpPr>
          <p:spPr bwMode="auto">
            <a:xfrm>
              <a:off x="165057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Line 17"/>
            <p:cNvSpPr>
              <a:spLocks noChangeShapeType="1"/>
            </p:cNvSpPr>
            <p:nvPr/>
          </p:nvSpPr>
          <p:spPr bwMode="auto">
            <a:xfrm>
              <a:off x="195020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Line 19"/>
            <p:cNvSpPr>
              <a:spLocks noChangeShapeType="1"/>
            </p:cNvSpPr>
            <p:nvPr/>
          </p:nvSpPr>
          <p:spPr bwMode="auto">
            <a:xfrm>
              <a:off x="224983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Line 21"/>
            <p:cNvSpPr>
              <a:spLocks noChangeShapeType="1"/>
            </p:cNvSpPr>
            <p:nvPr/>
          </p:nvSpPr>
          <p:spPr bwMode="auto">
            <a:xfrm>
              <a:off x="254947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Line 23"/>
            <p:cNvSpPr>
              <a:spLocks noChangeShapeType="1"/>
            </p:cNvSpPr>
            <p:nvPr/>
          </p:nvSpPr>
          <p:spPr bwMode="auto">
            <a:xfrm>
              <a:off x="284910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Line 25"/>
            <p:cNvSpPr>
              <a:spLocks noChangeShapeType="1"/>
            </p:cNvSpPr>
            <p:nvPr/>
          </p:nvSpPr>
          <p:spPr bwMode="auto">
            <a:xfrm>
              <a:off x="314874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Line 27"/>
            <p:cNvSpPr>
              <a:spLocks noChangeShapeType="1"/>
            </p:cNvSpPr>
            <p:nvPr/>
          </p:nvSpPr>
          <p:spPr bwMode="auto">
            <a:xfrm>
              <a:off x="344837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Line 29"/>
            <p:cNvSpPr>
              <a:spLocks noChangeShapeType="1"/>
            </p:cNvSpPr>
            <p:nvPr/>
          </p:nvSpPr>
          <p:spPr bwMode="auto">
            <a:xfrm>
              <a:off x="374800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Line 31"/>
            <p:cNvSpPr>
              <a:spLocks noChangeShapeType="1"/>
            </p:cNvSpPr>
            <p:nvPr/>
          </p:nvSpPr>
          <p:spPr bwMode="auto">
            <a:xfrm>
              <a:off x="404764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Line 33"/>
            <p:cNvSpPr>
              <a:spLocks noChangeShapeType="1"/>
            </p:cNvSpPr>
            <p:nvPr/>
          </p:nvSpPr>
          <p:spPr bwMode="auto">
            <a:xfrm>
              <a:off x="434727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Line 35"/>
            <p:cNvSpPr>
              <a:spLocks noChangeShapeType="1"/>
            </p:cNvSpPr>
            <p:nvPr/>
          </p:nvSpPr>
          <p:spPr bwMode="auto">
            <a:xfrm>
              <a:off x="464691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Line 37"/>
            <p:cNvSpPr>
              <a:spLocks noChangeShapeType="1"/>
            </p:cNvSpPr>
            <p:nvPr/>
          </p:nvSpPr>
          <p:spPr bwMode="auto">
            <a:xfrm>
              <a:off x="494654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Line 39"/>
            <p:cNvSpPr>
              <a:spLocks noChangeShapeType="1"/>
            </p:cNvSpPr>
            <p:nvPr/>
          </p:nvSpPr>
          <p:spPr bwMode="auto">
            <a:xfrm>
              <a:off x="524617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Line 41"/>
            <p:cNvSpPr>
              <a:spLocks noChangeShapeType="1"/>
            </p:cNvSpPr>
            <p:nvPr/>
          </p:nvSpPr>
          <p:spPr bwMode="auto">
            <a:xfrm>
              <a:off x="554581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Line 43"/>
            <p:cNvSpPr>
              <a:spLocks noChangeShapeType="1"/>
            </p:cNvSpPr>
            <p:nvPr/>
          </p:nvSpPr>
          <p:spPr bwMode="auto">
            <a:xfrm>
              <a:off x="584544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Line 45"/>
            <p:cNvSpPr>
              <a:spLocks noChangeShapeType="1"/>
            </p:cNvSpPr>
            <p:nvPr/>
          </p:nvSpPr>
          <p:spPr bwMode="auto">
            <a:xfrm>
              <a:off x="614508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Line 47"/>
            <p:cNvSpPr>
              <a:spLocks noChangeShapeType="1"/>
            </p:cNvSpPr>
            <p:nvPr/>
          </p:nvSpPr>
          <p:spPr bwMode="auto">
            <a:xfrm>
              <a:off x="644471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Line 51"/>
            <p:cNvSpPr>
              <a:spLocks noChangeShapeType="1"/>
            </p:cNvSpPr>
            <p:nvPr/>
          </p:nvSpPr>
          <p:spPr bwMode="auto">
            <a:xfrm>
              <a:off x="704398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Line 52"/>
            <p:cNvSpPr>
              <a:spLocks noChangeShapeType="1"/>
            </p:cNvSpPr>
            <p:nvPr/>
          </p:nvSpPr>
          <p:spPr bwMode="auto">
            <a:xfrm>
              <a:off x="7193799" y="0"/>
              <a:ext cx="0" cy="120700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Line 53"/>
            <p:cNvSpPr>
              <a:spLocks noChangeShapeType="1"/>
            </p:cNvSpPr>
            <p:nvPr/>
          </p:nvSpPr>
          <p:spPr bwMode="auto">
            <a:xfrm>
              <a:off x="734361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Line 55"/>
            <p:cNvSpPr>
              <a:spLocks noChangeShapeType="1"/>
            </p:cNvSpPr>
            <p:nvPr/>
          </p:nvSpPr>
          <p:spPr bwMode="auto">
            <a:xfrm>
              <a:off x="764325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Line 59"/>
            <p:cNvSpPr>
              <a:spLocks noChangeShapeType="1"/>
            </p:cNvSpPr>
            <p:nvPr/>
          </p:nvSpPr>
          <p:spPr bwMode="auto">
            <a:xfrm>
              <a:off x="824251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Line 61"/>
            <p:cNvSpPr>
              <a:spLocks noChangeShapeType="1"/>
            </p:cNvSpPr>
            <p:nvPr/>
          </p:nvSpPr>
          <p:spPr bwMode="auto">
            <a:xfrm>
              <a:off x="854215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Line 6"/>
            <p:cNvSpPr>
              <a:spLocks noChangeShapeType="1"/>
            </p:cNvSpPr>
            <p:nvPr/>
          </p:nvSpPr>
          <p:spPr bwMode="auto">
            <a:xfrm>
              <a:off x="30221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Line 10"/>
            <p:cNvSpPr>
              <a:spLocks noChangeShapeType="1"/>
            </p:cNvSpPr>
            <p:nvPr/>
          </p:nvSpPr>
          <p:spPr bwMode="auto">
            <a:xfrm>
              <a:off x="90148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Line 14"/>
            <p:cNvSpPr>
              <a:spLocks noChangeShapeType="1"/>
            </p:cNvSpPr>
            <p:nvPr/>
          </p:nvSpPr>
          <p:spPr bwMode="auto">
            <a:xfrm>
              <a:off x="150075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Line 18"/>
            <p:cNvSpPr>
              <a:spLocks noChangeShapeType="1"/>
            </p:cNvSpPr>
            <p:nvPr/>
          </p:nvSpPr>
          <p:spPr bwMode="auto">
            <a:xfrm>
              <a:off x="210002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Line 22"/>
            <p:cNvSpPr>
              <a:spLocks noChangeShapeType="1"/>
            </p:cNvSpPr>
            <p:nvPr/>
          </p:nvSpPr>
          <p:spPr bwMode="auto">
            <a:xfrm>
              <a:off x="269928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Line 26"/>
            <p:cNvSpPr>
              <a:spLocks noChangeShapeType="1"/>
            </p:cNvSpPr>
            <p:nvPr/>
          </p:nvSpPr>
          <p:spPr bwMode="auto">
            <a:xfrm>
              <a:off x="329855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Line 30"/>
            <p:cNvSpPr>
              <a:spLocks noChangeShapeType="1"/>
            </p:cNvSpPr>
            <p:nvPr/>
          </p:nvSpPr>
          <p:spPr bwMode="auto">
            <a:xfrm>
              <a:off x="389782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Line 34"/>
            <p:cNvSpPr>
              <a:spLocks noChangeShapeType="1"/>
            </p:cNvSpPr>
            <p:nvPr/>
          </p:nvSpPr>
          <p:spPr bwMode="auto">
            <a:xfrm>
              <a:off x="449709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Line 38"/>
            <p:cNvSpPr>
              <a:spLocks noChangeShapeType="1"/>
            </p:cNvSpPr>
            <p:nvPr/>
          </p:nvSpPr>
          <p:spPr bwMode="auto">
            <a:xfrm>
              <a:off x="509636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Line 42"/>
            <p:cNvSpPr>
              <a:spLocks noChangeShapeType="1"/>
            </p:cNvSpPr>
            <p:nvPr/>
          </p:nvSpPr>
          <p:spPr bwMode="auto">
            <a:xfrm>
              <a:off x="569562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Line 46"/>
            <p:cNvSpPr>
              <a:spLocks noChangeShapeType="1"/>
            </p:cNvSpPr>
            <p:nvPr/>
          </p:nvSpPr>
          <p:spPr bwMode="auto">
            <a:xfrm>
              <a:off x="629489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Line 50"/>
            <p:cNvSpPr>
              <a:spLocks noChangeShapeType="1"/>
            </p:cNvSpPr>
            <p:nvPr/>
          </p:nvSpPr>
          <p:spPr bwMode="auto">
            <a:xfrm>
              <a:off x="689416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Line 54"/>
            <p:cNvSpPr>
              <a:spLocks noChangeShapeType="1"/>
            </p:cNvSpPr>
            <p:nvPr/>
          </p:nvSpPr>
          <p:spPr bwMode="auto">
            <a:xfrm>
              <a:off x="749343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Line 58"/>
            <p:cNvSpPr>
              <a:spLocks noChangeShapeType="1"/>
            </p:cNvSpPr>
            <p:nvPr/>
          </p:nvSpPr>
          <p:spPr bwMode="auto">
            <a:xfrm>
              <a:off x="809270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Line 62"/>
            <p:cNvSpPr>
              <a:spLocks noChangeShapeType="1"/>
            </p:cNvSpPr>
            <p:nvPr/>
          </p:nvSpPr>
          <p:spPr bwMode="auto">
            <a:xfrm>
              <a:off x="869196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Line 63"/>
            <p:cNvSpPr>
              <a:spLocks noChangeShapeType="1"/>
            </p:cNvSpPr>
            <p:nvPr/>
          </p:nvSpPr>
          <p:spPr bwMode="auto">
            <a:xfrm>
              <a:off x="884178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Line 12"/>
            <p:cNvSpPr>
              <a:spLocks noChangeShapeType="1"/>
            </p:cNvSpPr>
            <p:nvPr/>
          </p:nvSpPr>
          <p:spPr bwMode="auto">
            <a:xfrm>
              <a:off x="1201119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Line 16"/>
            <p:cNvSpPr>
              <a:spLocks noChangeShapeType="1"/>
            </p:cNvSpPr>
            <p:nvPr/>
          </p:nvSpPr>
          <p:spPr bwMode="auto">
            <a:xfrm>
              <a:off x="180038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Line 20"/>
            <p:cNvSpPr>
              <a:spLocks noChangeShapeType="1"/>
            </p:cNvSpPr>
            <p:nvPr/>
          </p:nvSpPr>
          <p:spPr bwMode="auto">
            <a:xfrm>
              <a:off x="2399655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Line 24"/>
            <p:cNvSpPr>
              <a:spLocks noChangeShapeType="1"/>
            </p:cNvSpPr>
            <p:nvPr/>
          </p:nvSpPr>
          <p:spPr bwMode="auto">
            <a:xfrm>
              <a:off x="2998923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Line 28"/>
            <p:cNvSpPr>
              <a:spLocks noChangeShapeType="1"/>
            </p:cNvSpPr>
            <p:nvPr/>
          </p:nvSpPr>
          <p:spPr bwMode="auto">
            <a:xfrm>
              <a:off x="3598191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Line 32"/>
            <p:cNvSpPr>
              <a:spLocks noChangeShapeType="1"/>
            </p:cNvSpPr>
            <p:nvPr/>
          </p:nvSpPr>
          <p:spPr bwMode="auto">
            <a:xfrm>
              <a:off x="4197459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Line 36"/>
            <p:cNvSpPr>
              <a:spLocks noChangeShapeType="1"/>
            </p:cNvSpPr>
            <p:nvPr/>
          </p:nvSpPr>
          <p:spPr bwMode="auto">
            <a:xfrm>
              <a:off x="479672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Line 40"/>
            <p:cNvSpPr>
              <a:spLocks noChangeShapeType="1"/>
            </p:cNvSpPr>
            <p:nvPr/>
          </p:nvSpPr>
          <p:spPr bwMode="auto">
            <a:xfrm>
              <a:off x="5395995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Line 44"/>
            <p:cNvSpPr>
              <a:spLocks noChangeShapeType="1"/>
            </p:cNvSpPr>
            <p:nvPr/>
          </p:nvSpPr>
          <p:spPr bwMode="auto">
            <a:xfrm>
              <a:off x="5995263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Line 48"/>
            <p:cNvSpPr>
              <a:spLocks noChangeShapeType="1"/>
            </p:cNvSpPr>
            <p:nvPr/>
          </p:nvSpPr>
          <p:spPr bwMode="auto">
            <a:xfrm>
              <a:off x="6594531" y="-1606182"/>
              <a:ext cx="0" cy="2816352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Line 56"/>
            <p:cNvSpPr>
              <a:spLocks noChangeShapeType="1"/>
            </p:cNvSpPr>
            <p:nvPr/>
          </p:nvSpPr>
          <p:spPr bwMode="auto">
            <a:xfrm>
              <a:off x="779306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Line 60"/>
            <p:cNvSpPr>
              <a:spLocks noChangeShapeType="1"/>
            </p:cNvSpPr>
            <p:nvPr/>
          </p:nvSpPr>
          <p:spPr bwMode="auto">
            <a:xfrm>
              <a:off x="8392335" y="903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Line 64"/>
            <p:cNvSpPr>
              <a:spLocks noChangeShapeType="1"/>
            </p:cNvSpPr>
            <p:nvPr/>
          </p:nvSpPr>
          <p:spPr bwMode="auto">
            <a:xfrm>
              <a:off x="8991600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6343042"/>
            <a:ext cx="1497330" cy="3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41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8091" y="1566164"/>
            <a:ext cx="5575174" cy="1470025"/>
          </a:xfrm>
        </p:spPr>
        <p:txBody>
          <a:bodyPr/>
          <a:lstStyle>
            <a:lvl1pPr>
              <a:lnSpc>
                <a:spcPct val="94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Type Title Here</a:t>
            </a:r>
            <a:br>
              <a:rPr lang="en-US" dirty="0" smtClean="0"/>
            </a:br>
            <a:r>
              <a:rPr lang="en-US" dirty="0" smtClean="0"/>
              <a:t>Not to Exceed</a:t>
            </a:r>
            <a:br>
              <a:rPr lang="en-US" dirty="0" smtClean="0"/>
            </a:br>
            <a:r>
              <a:rPr lang="en-US" dirty="0" smtClean="0"/>
              <a:t>Three Lines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90029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72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8091" y="1623061"/>
            <a:ext cx="5291709" cy="434340"/>
          </a:xfrm>
        </p:spPr>
        <p:txBody>
          <a:bodyPr anchor="t"/>
          <a:lstStyle>
            <a:lvl1pPr>
              <a:lnSpc>
                <a:spcPct val="94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Divider Slide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525" y="2439782"/>
            <a:ext cx="5292276" cy="2818017"/>
          </a:xfrm>
        </p:spPr>
        <p:txBody>
          <a:bodyPr anchor="t"/>
          <a:lstStyle>
            <a:lvl1pPr marL="0" indent="0" algn="l">
              <a:lnSpc>
                <a:spcPct val="94000"/>
              </a:lnSpc>
              <a:spcBef>
                <a:spcPts val="0"/>
              </a:spcBef>
              <a:buNone/>
              <a:defRPr sz="3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Additional copy or delete placeholder if not needed.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52400" y="0"/>
            <a:ext cx="8839200" cy="2021022"/>
            <a:chOff x="152400" y="0"/>
            <a:chExt cx="8839200" cy="2021022"/>
          </a:xfrm>
        </p:grpSpPr>
        <p:sp>
          <p:nvSpPr>
            <p:cNvPr id="70" name="Line 8"/>
            <p:cNvSpPr>
              <a:spLocks noChangeShapeType="1"/>
            </p:cNvSpPr>
            <p:nvPr/>
          </p:nvSpPr>
          <p:spPr bwMode="auto">
            <a:xfrm>
              <a:off x="601851" y="0"/>
              <a:ext cx="0" cy="2021022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Line 49"/>
            <p:cNvSpPr>
              <a:spLocks noChangeShapeType="1"/>
            </p:cNvSpPr>
            <p:nvPr/>
          </p:nvSpPr>
          <p:spPr bwMode="auto">
            <a:xfrm>
              <a:off x="6744348" y="0"/>
              <a:ext cx="0" cy="402336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Line 57"/>
            <p:cNvSpPr>
              <a:spLocks noChangeShapeType="1"/>
            </p:cNvSpPr>
            <p:nvPr/>
          </p:nvSpPr>
          <p:spPr bwMode="auto">
            <a:xfrm>
              <a:off x="7942884" y="0"/>
              <a:ext cx="0" cy="402336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Line 5"/>
            <p:cNvSpPr>
              <a:spLocks noChangeShapeType="1"/>
            </p:cNvSpPr>
            <p:nvPr/>
          </p:nvSpPr>
          <p:spPr bwMode="auto">
            <a:xfrm>
              <a:off x="15240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Line 7"/>
            <p:cNvSpPr>
              <a:spLocks noChangeShapeType="1"/>
            </p:cNvSpPr>
            <p:nvPr/>
          </p:nvSpPr>
          <p:spPr bwMode="auto">
            <a:xfrm>
              <a:off x="45203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Line 9"/>
            <p:cNvSpPr>
              <a:spLocks noChangeShapeType="1"/>
            </p:cNvSpPr>
            <p:nvPr/>
          </p:nvSpPr>
          <p:spPr bwMode="auto">
            <a:xfrm>
              <a:off x="75166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Line 11"/>
            <p:cNvSpPr>
              <a:spLocks noChangeShapeType="1"/>
            </p:cNvSpPr>
            <p:nvPr/>
          </p:nvSpPr>
          <p:spPr bwMode="auto">
            <a:xfrm>
              <a:off x="105130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Line 13"/>
            <p:cNvSpPr>
              <a:spLocks noChangeShapeType="1"/>
            </p:cNvSpPr>
            <p:nvPr/>
          </p:nvSpPr>
          <p:spPr bwMode="auto">
            <a:xfrm>
              <a:off x="135093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Line 15"/>
            <p:cNvSpPr>
              <a:spLocks noChangeShapeType="1"/>
            </p:cNvSpPr>
            <p:nvPr/>
          </p:nvSpPr>
          <p:spPr bwMode="auto">
            <a:xfrm>
              <a:off x="165057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Line 17"/>
            <p:cNvSpPr>
              <a:spLocks noChangeShapeType="1"/>
            </p:cNvSpPr>
            <p:nvPr/>
          </p:nvSpPr>
          <p:spPr bwMode="auto">
            <a:xfrm>
              <a:off x="195020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Line 19"/>
            <p:cNvSpPr>
              <a:spLocks noChangeShapeType="1"/>
            </p:cNvSpPr>
            <p:nvPr/>
          </p:nvSpPr>
          <p:spPr bwMode="auto">
            <a:xfrm>
              <a:off x="224983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Line 21"/>
            <p:cNvSpPr>
              <a:spLocks noChangeShapeType="1"/>
            </p:cNvSpPr>
            <p:nvPr/>
          </p:nvSpPr>
          <p:spPr bwMode="auto">
            <a:xfrm>
              <a:off x="254947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Line 23"/>
            <p:cNvSpPr>
              <a:spLocks noChangeShapeType="1"/>
            </p:cNvSpPr>
            <p:nvPr/>
          </p:nvSpPr>
          <p:spPr bwMode="auto">
            <a:xfrm>
              <a:off x="284910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Line 25"/>
            <p:cNvSpPr>
              <a:spLocks noChangeShapeType="1"/>
            </p:cNvSpPr>
            <p:nvPr/>
          </p:nvSpPr>
          <p:spPr bwMode="auto">
            <a:xfrm>
              <a:off x="314874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Line 27"/>
            <p:cNvSpPr>
              <a:spLocks noChangeShapeType="1"/>
            </p:cNvSpPr>
            <p:nvPr/>
          </p:nvSpPr>
          <p:spPr bwMode="auto">
            <a:xfrm>
              <a:off x="344837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Line 29"/>
            <p:cNvSpPr>
              <a:spLocks noChangeShapeType="1"/>
            </p:cNvSpPr>
            <p:nvPr/>
          </p:nvSpPr>
          <p:spPr bwMode="auto">
            <a:xfrm>
              <a:off x="374800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Line 31"/>
            <p:cNvSpPr>
              <a:spLocks noChangeShapeType="1"/>
            </p:cNvSpPr>
            <p:nvPr/>
          </p:nvSpPr>
          <p:spPr bwMode="auto">
            <a:xfrm>
              <a:off x="404764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Line 33"/>
            <p:cNvSpPr>
              <a:spLocks noChangeShapeType="1"/>
            </p:cNvSpPr>
            <p:nvPr/>
          </p:nvSpPr>
          <p:spPr bwMode="auto">
            <a:xfrm>
              <a:off x="434727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Line 35"/>
            <p:cNvSpPr>
              <a:spLocks noChangeShapeType="1"/>
            </p:cNvSpPr>
            <p:nvPr/>
          </p:nvSpPr>
          <p:spPr bwMode="auto">
            <a:xfrm>
              <a:off x="464691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Line 37"/>
            <p:cNvSpPr>
              <a:spLocks noChangeShapeType="1"/>
            </p:cNvSpPr>
            <p:nvPr/>
          </p:nvSpPr>
          <p:spPr bwMode="auto">
            <a:xfrm>
              <a:off x="494654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Line 39"/>
            <p:cNvSpPr>
              <a:spLocks noChangeShapeType="1"/>
            </p:cNvSpPr>
            <p:nvPr/>
          </p:nvSpPr>
          <p:spPr bwMode="auto">
            <a:xfrm>
              <a:off x="524617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Line 41"/>
            <p:cNvSpPr>
              <a:spLocks noChangeShapeType="1"/>
            </p:cNvSpPr>
            <p:nvPr/>
          </p:nvSpPr>
          <p:spPr bwMode="auto">
            <a:xfrm>
              <a:off x="554581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Line 43"/>
            <p:cNvSpPr>
              <a:spLocks noChangeShapeType="1"/>
            </p:cNvSpPr>
            <p:nvPr/>
          </p:nvSpPr>
          <p:spPr bwMode="auto">
            <a:xfrm>
              <a:off x="584544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Line 45"/>
            <p:cNvSpPr>
              <a:spLocks noChangeShapeType="1"/>
            </p:cNvSpPr>
            <p:nvPr/>
          </p:nvSpPr>
          <p:spPr bwMode="auto">
            <a:xfrm>
              <a:off x="614508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Line 47"/>
            <p:cNvSpPr>
              <a:spLocks noChangeShapeType="1"/>
            </p:cNvSpPr>
            <p:nvPr/>
          </p:nvSpPr>
          <p:spPr bwMode="auto">
            <a:xfrm>
              <a:off x="644471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Line 51"/>
            <p:cNvSpPr>
              <a:spLocks noChangeShapeType="1"/>
            </p:cNvSpPr>
            <p:nvPr/>
          </p:nvSpPr>
          <p:spPr bwMode="auto">
            <a:xfrm>
              <a:off x="704398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Line 52"/>
            <p:cNvSpPr>
              <a:spLocks noChangeShapeType="1"/>
            </p:cNvSpPr>
            <p:nvPr/>
          </p:nvSpPr>
          <p:spPr bwMode="auto">
            <a:xfrm>
              <a:off x="7193799" y="0"/>
              <a:ext cx="0" cy="121920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Line 53"/>
            <p:cNvSpPr>
              <a:spLocks noChangeShapeType="1"/>
            </p:cNvSpPr>
            <p:nvPr/>
          </p:nvSpPr>
          <p:spPr bwMode="auto">
            <a:xfrm>
              <a:off x="734361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Line 55"/>
            <p:cNvSpPr>
              <a:spLocks noChangeShapeType="1"/>
            </p:cNvSpPr>
            <p:nvPr/>
          </p:nvSpPr>
          <p:spPr bwMode="auto">
            <a:xfrm>
              <a:off x="764325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Line 59"/>
            <p:cNvSpPr>
              <a:spLocks noChangeShapeType="1"/>
            </p:cNvSpPr>
            <p:nvPr/>
          </p:nvSpPr>
          <p:spPr bwMode="auto">
            <a:xfrm>
              <a:off x="824251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Line 61"/>
            <p:cNvSpPr>
              <a:spLocks noChangeShapeType="1"/>
            </p:cNvSpPr>
            <p:nvPr/>
          </p:nvSpPr>
          <p:spPr bwMode="auto">
            <a:xfrm>
              <a:off x="854215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Line 6"/>
            <p:cNvSpPr>
              <a:spLocks noChangeShapeType="1"/>
            </p:cNvSpPr>
            <p:nvPr/>
          </p:nvSpPr>
          <p:spPr bwMode="auto">
            <a:xfrm>
              <a:off x="302217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Line 10"/>
            <p:cNvSpPr>
              <a:spLocks noChangeShapeType="1"/>
            </p:cNvSpPr>
            <p:nvPr/>
          </p:nvSpPr>
          <p:spPr bwMode="auto">
            <a:xfrm>
              <a:off x="901485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Line 14"/>
            <p:cNvSpPr>
              <a:spLocks noChangeShapeType="1"/>
            </p:cNvSpPr>
            <p:nvPr/>
          </p:nvSpPr>
          <p:spPr bwMode="auto">
            <a:xfrm>
              <a:off x="1500753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Line 18"/>
            <p:cNvSpPr>
              <a:spLocks noChangeShapeType="1"/>
            </p:cNvSpPr>
            <p:nvPr/>
          </p:nvSpPr>
          <p:spPr bwMode="auto">
            <a:xfrm>
              <a:off x="2100021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Line 22"/>
            <p:cNvSpPr>
              <a:spLocks noChangeShapeType="1"/>
            </p:cNvSpPr>
            <p:nvPr/>
          </p:nvSpPr>
          <p:spPr bwMode="auto">
            <a:xfrm>
              <a:off x="2699289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Line 26"/>
            <p:cNvSpPr>
              <a:spLocks noChangeShapeType="1"/>
            </p:cNvSpPr>
            <p:nvPr/>
          </p:nvSpPr>
          <p:spPr bwMode="auto">
            <a:xfrm>
              <a:off x="3298557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Line 30"/>
            <p:cNvSpPr>
              <a:spLocks noChangeShapeType="1"/>
            </p:cNvSpPr>
            <p:nvPr/>
          </p:nvSpPr>
          <p:spPr bwMode="auto">
            <a:xfrm>
              <a:off x="3897825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Line 34"/>
            <p:cNvSpPr>
              <a:spLocks noChangeShapeType="1"/>
            </p:cNvSpPr>
            <p:nvPr/>
          </p:nvSpPr>
          <p:spPr bwMode="auto">
            <a:xfrm>
              <a:off x="4497093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Line 38"/>
            <p:cNvSpPr>
              <a:spLocks noChangeShapeType="1"/>
            </p:cNvSpPr>
            <p:nvPr/>
          </p:nvSpPr>
          <p:spPr bwMode="auto">
            <a:xfrm>
              <a:off x="5096361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Line 42"/>
            <p:cNvSpPr>
              <a:spLocks noChangeShapeType="1"/>
            </p:cNvSpPr>
            <p:nvPr/>
          </p:nvSpPr>
          <p:spPr bwMode="auto">
            <a:xfrm>
              <a:off x="5695629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Line 46"/>
            <p:cNvSpPr>
              <a:spLocks noChangeShapeType="1"/>
            </p:cNvSpPr>
            <p:nvPr/>
          </p:nvSpPr>
          <p:spPr bwMode="auto">
            <a:xfrm>
              <a:off x="6294897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Line 50"/>
            <p:cNvSpPr>
              <a:spLocks noChangeShapeType="1"/>
            </p:cNvSpPr>
            <p:nvPr/>
          </p:nvSpPr>
          <p:spPr bwMode="auto">
            <a:xfrm>
              <a:off x="6894165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Line 54"/>
            <p:cNvSpPr>
              <a:spLocks noChangeShapeType="1"/>
            </p:cNvSpPr>
            <p:nvPr/>
          </p:nvSpPr>
          <p:spPr bwMode="auto">
            <a:xfrm>
              <a:off x="7493433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Line 58"/>
            <p:cNvSpPr>
              <a:spLocks noChangeShapeType="1"/>
            </p:cNvSpPr>
            <p:nvPr/>
          </p:nvSpPr>
          <p:spPr bwMode="auto">
            <a:xfrm>
              <a:off x="8092701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Line 62"/>
            <p:cNvSpPr>
              <a:spLocks noChangeShapeType="1"/>
            </p:cNvSpPr>
            <p:nvPr/>
          </p:nvSpPr>
          <p:spPr bwMode="auto">
            <a:xfrm>
              <a:off x="8691969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Line 63"/>
            <p:cNvSpPr>
              <a:spLocks noChangeShapeType="1"/>
            </p:cNvSpPr>
            <p:nvPr/>
          </p:nvSpPr>
          <p:spPr bwMode="auto">
            <a:xfrm>
              <a:off x="884178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Line 12"/>
            <p:cNvSpPr>
              <a:spLocks noChangeShapeType="1"/>
            </p:cNvSpPr>
            <p:nvPr/>
          </p:nvSpPr>
          <p:spPr bwMode="auto">
            <a:xfrm>
              <a:off x="1201119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Line 16"/>
            <p:cNvSpPr>
              <a:spLocks noChangeShapeType="1"/>
            </p:cNvSpPr>
            <p:nvPr/>
          </p:nvSpPr>
          <p:spPr bwMode="auto">
            <a:xfrm>
              <a:off x="1800387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Line 20"/>
            <p:cNvSpPr>
              <a:spLocks noChangeShapeType="1"/>
            </p:cNvSpPr>
            <p:nvPr/>
          </p:nvSpPr>
          <p:spPr bwMode="auto">
            <a:xfrm>
              <a:off x="2399655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Line 24"/>
            <p:cNvSpPr>
              <a:spLocks noChangeShapeType="1"/>
            </p:cNvSpPr>
            <p:nvPr/>
          </p:nvSpPr>
          <p:spPr bwMode="auto">
            <a:xfrm>
              <a:off x="2998923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Line 28"/>
            <p:cNvSpPr>
              <a:spLocks noChangeShapeType="1"/>
            </p:cNvSpPr>
            <p:nvPr/>
          </p:nvSpPr>
          <p:spPr bwMode="auto">
            <a:xfrm>
              <a:off x="3598191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Line 32"/>
            <p:cNvSpPr>
              <a:spLocks noChangeShapeType="1"/>
            </p:cNvSpPr>
            <p:nvPr/>
          </p:nvSpPr>
          <p:spPr bwMode="auto">
            <a:xfrm>
              <a:off x="4197459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Line 36"/>
            <p:cNvSpPr>
              <a:spLocks noChangeShapeType="1"/>
            </p:cNvSpPr>
            <p:nvPr/>
          </p:nvSpPr>
          <p:spPr bwMode="auto">
            <a:xfrm>
              <a:off x="4796727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Line 40"/>
            <p:cNvSpPr>
              <a:spLocks noChangeShapeType="1"/>
            </p:cNvSpPr>
            <p:nvPr/>
          </p:nvSpPr>
          <p:spPr bwMode="auto">
            <a:xfrm>
              <a:off x="5395995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Line 44"/>
            <p:cNvSpPr>
              <a:spLocks noChangeShapeType="1"/>
            </p:cNvSpPr>
            <p:nvPr/>
          </p:nvSpPr>
          <p:spPr bwMode="auto">
            <a:xfrm>
              <a:off x="5995263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Line 48"/>
            <p:cNvSpPr>
              <a:spLocks noChangeShapeType="1"/>
            </p:cNvSpPr>
            <p:nvPr/>
          </p:nvSpPr>
          <p:spPr bwMode="auto">
            <a:xfrm>
              <a:off x="6594531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Line 56"/>
            <p:cNvSpPr>
              <a:spLocks noChangeShapeType="1"/>
            </p:cNvSpPr>
            <p:nvPr/>
          </p:nvSpPr>
          <p:spPr bwMode="auto">
            <a:xfrm>
              <a:off x="7793067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Line 60"/>
            <p:cNvSpPr>
              <a:spLocks noChangeShapeType="1"/>
            </p:cNvSpPr>
            <p:nvPr/>
          </p:nvSpPr>
          <p:spPr bwMode="auto">
            <a:xfrm>
              <a:off x="8392335" y="903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Line 64"/>
            <p:cNvSpPr>
              <a:spLocks noChangeShapeType="1"/>
            </p:cNvSpPr>
            <p:nvPr/>
          </p:nvSpPr>
          <p:spPr bwMode="auto">
            <a:xfrm>
              <a:off x="8991600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66" name="Picture 6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6343042"/>
            <a:ext cx="1497330" cy="3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56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" y="152400"/>
            <a:ext cx="719201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4" y="1371599"/>
            <a:ext cx="7172326" cy="4727448"/>
          </a:xfrm>
        </p:spPr>
        <p:txBody>
          <a:bodyPr/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685800"/>
            <a:ext cx="7239000" cy="457200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Add Secondary Title in Keysight Gray (28 Pt)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726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" y="152400"/>
            <a:ext cx="7192010" cy="514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685800"/>
            <a:ext cx="7239000" cy="45720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Add Secondary Title in Keysight Gray (28 Pt)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615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" y="152400"/>
            <a:ext cx="7192010" cy="514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562101"/>
            <a:ext cx="3819525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62101"/>
            <a:ext cx="3822192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685800"/>
            <a:ext cx="7239000" cy="45720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Add Secondary Title in Keysight Gray (28 Pt)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26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" y="152400"/>
            <a:ext cx="719201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2475" y="1211580"/>
            <a:ext cx="3822192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Subtitle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475" y="1912300"/>
            <a:ext cx="3822192" cy="420624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76800" y="1211580"/>
            <a:ext cx="3822192" cy="639762"/>
          </a:xfrm>
        </p:spPr>
        <p:txBody>
          <a:bodyPr anchor="b"/>
          <a:lstStyle>
            <a:lvl1pPr marL="0" indent="0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Subtitle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1912300"/>
            <a:ext cx="3822192" cy="420624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90029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83E5-472B-4220-AA58-E3F50409B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41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" y="152400"/>
            <a:ext cx="719201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2475" y="1211580"/>
            <a:ext cx="4947286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Subtitle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475" y="1912300"/>
            <a:ext cx="4947286" cy="420624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996940" y="1211580"/>
            <a:ext cx="2689860" cy="639762"/>
          </a:xfrm>
        </p:spPr>
        <p:txBody>
          <a:bodyPr anchor="b"/>
          <a:lstStyle>
            <a:lvl1pPr marL="0" indent="0">
              <a:buNone/>
              <a:defRPr sz="1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Subtitle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6940" y="1912300"/>
            <a:ext cx="2689860" cy="4206240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200" smtClean="0"/>
            </a:lvl1pPr>
            <a:lvl2pPr marL="347663" indent="-114300">
              <a:spcBef>
                <a:spcPts val="300"/>
              </a:spcBef>
              <a:defRPr lang="en-US" sz="1200" smtClean="0"/>
            </a:lvl2pPr>
            <a:lvl3pPr marL="576263" indent="-114300">
              <a:spcBef>
                <a:spcPts val="200"/>
              </a:spcBef>
              <a:defRPr lang="en-US" sz="1200" smtClean="0"/>
            </a:lvl3pPr>
            <a:lvl4pPr marL="804863" indent="-114300">
              <a:spcBef>
                <a:spcPts val="200"/>
              </a:spcBef>
              <a:defRPr lang="en-US" sz="1000" smtClean="0"/>
            </a:lvl4pPr>
            <a:lvl5pPr marL="971550" indent="-114300">
              <a:spcBef>
                <a:spcPts val="200"/>
              </a:spcBef>
              <a:defRPr lang="en-US"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41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3581400" y="1600199"/>
            <a:ext cx="5110163" cy="457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" y="152400"/>
            <a:ext cx="719201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1840" y="1211580"/>
            <a:ext cx="2689860" cy="639762"/>
          </a:xfrm>
        </p:spPr>
        <p:txBody>
          <a:bodyPr anchor="b"/>
          <a:lstStyle>
            <a:lvl1pPr marL="0" indent="0">
              <a:buNone/>
              <a:defRPr sz="1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Subtitle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1840" y="1912300"/>
            <a:ext cx="2689860" cy="4261104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200" smtClean="0"/>
            </a:lvl1pPr>
            <a:lvl2pPr marL="347663" indent="-114300">
              <a:spcBef>
                <a:spcPts val="300"/>
              </a:spcBef>
              <a:defRPr lang="en-US" sz="1200" smtClean="0"/>
            </a:lvl2pPr>
            <a:lvl3pPr marL="576263" indent="-114300">
              <a:spcBef>
                <a:spcPts val="200"/>
              </a:spcBef>
              <a:defRPr lang="en-US" sz="1200" smtClean="0"/>
            </a:lvl3pPr>
            <a:lvl4pPr marL="804863" indent="-114300">
              <a:spcBef>
                <a:spcPts val="200"/>
              </a:spcBef>
              <a:defRPr lang="en-US" sz="1000" smtClean="0"/>
            </a:lvl4pPr>
            <a:lvl5pPr marL="971550" indent="-114300">
              <a:spcBef>
                <a:spcPts val="200"/>
              </a:spcBef>
              <a:defRPr lang="en-US"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774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" y="152400"/>
            <a:ext cx="719201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2475" y="1211580"/>
            <a:ext cx="374637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Subtitle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475" y="1874201"/>
            <a:ext cx="3746373" cy="373602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30000"/>
              </a:lnSpc>
              <a:spcBef>
                <a:spcPts val="1800"/>
              </a:spcBef>
              <a:buNone/>
              <a:defRPr lang="en-US" smtClean="0"/>
            </a:lvl1pPr>
            <a:lvl2pPr marL="457200" indent="-160338">
              <a:lnSpc>
                <a:spcPct val="100000"/>
              </a:lnSpc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598920" y="1539874"/>
            <a:ext cx="208788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Caption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1834577"/>
            <a:ext cx="2087880" cy="968059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300" smtClean="0"/>
            </a:lvl1pPr>
            <a:lvl2pPr marL="347663" indent="-114300">
              <a:spcBef>
                <a:spcPts val="300"/>
              </a:spcBef>
              <a:defRPr lang="en-US" sz="1300" smtClean="0"/>
            </a:lvl2pPr>
            <a:lvl3pPr marL="255588" indent="-114300">
              <a:spcBef>
                <a:spcPts val="300"/>
              </a:spcBef>
              <a:defRPr lang="en-US" sz="1300" smtClean="0"/>
            </a:lvl3pPr>
            <a:lvl4pPr marL="400050" indent="-122238">
              <a:spcBef>
                <a:spcPts val="300"/>
              </a:spcBef>
              <a:defRPr lang="en-US" sz="1300" smtClean="0"/>
            </a:lvl4pPr>
            <a:lvl5pPr marL="530225" indent="-114300">
              <a:spcBef>
                <a:spcPts val="300"/>
              </a:spcBef>
              <a:defRPr lang="en-US" sz="1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598920" y="3025140"/>
            <a:ext cx="208788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Caption 2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6598920" y="3319843"/>
            <a:ext cx="2087880" cy="968059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300" smtClean="0"/>
            </a:lvl1pPr>
            <a:lvl2pPr marL="347663" indent="-114300">
              <a:spcBef>
                <a:spcPts val="300"/>
              </a:spcBef>
              <a:defRPr lang="en-US" sz="1300" smtClean="0"/>
            </a:lvl2pPr>
            <a:lvl3pPr marL="255588" indent="-114300">
              <a:spcBef>
                <a:spcPts val="300"/>
              </a:spcBef>
              <a:defRPr lang="en-US" sz="1300" smtClean="0"/>
            </a:lvl3pPr>
            <a:lvl4pPr marL="400050" indent="-122238">
              <a:spcBef>
                <a:spcPts val="300"/>
              </a:spcBef>
              <a:defRPr lang="en-US" sz="1300" smtClean="0"/>
            </a:lvl4pPr>
            <a:lvl5pPr marL="530225" indent="-114300">
              <a:spcBef>
                <a:spcPts val="300"/>
              </a:spcBef>
              <a:defRPr lang="en-US" sz="1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598920" y="4457700"/>
            <a:ext cx="208788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Caption 3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6598920" y="4752403"/>
            <a:ext cx="2087880" cy="968059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300" smtClean="0"/>
            </a:lvl1pPr>
            <a:lvl2pPr marL="347663" indent="-114300">
              <a:spcBef>
                <a:spcPts val="300"/>
              </a:spcBef>
              <a:defRPr lang="en-US" sz="1300" smtClean="0"/>
            </a:lvl2pPr>
            <a:lvl3pPr marL="255588" indent="-114300">
              <a:spcBef>
                <a:spcPts val="300"/>
              </a:spcBef>
              <a:defRPr lang="en-US" sz="1300" smtClean="0"/>
            </a:lvl3pPr>
            <a:lvl4pPr marL="400050" indent="-122238">
              <a:spcBef>
                <a:spcPts val="300"/>
              </a:spcBef>
              <a:defRPr lang="en-US" sz="1300" smtClean="0"/>
            </a:lvl4pPr>
            <a:lvl5pPr marL="530225" indent="-114300">
              <a:spcBef>
                <a:spcPts val="300"/>
              </a:spcBef>
              <a:defRPr lang="en-US" sz="1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7" hasCustomPrompt="1"/>
          </p:nvPr>
        </p:nvSpPr>
        <p:spPr>
          <a:xfrm>
            <a:off x="4724400" y="1616075"/>
            <a:ext cx="1600200" cy="1203325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0" name="Picture Placeholder 18"/>
          <p:cNvSpPr>
            <a:spLocks noGrp="1"/>
          </p:cNvSpPr>
          <p:nvPr>
            <p:ph type="pic" sz="quarter" idx="18" hasCustomPrompt="1"/>
          </p:nvPr>
        </p:nvSpPr>
        <p:spPr>
          <a:xfrm>
            <a:off x="4724400" y="3071495"/>
            <a:ext cx="1600200" cy="1203325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19" hasCustomPrompt="1"/>
          </p:nvPr>
        </p:nvSpPr>
        <p:spPr>
          <a:xfrm>
            <a:off x="4724400" y="4542155"/>
            <a:ext cx="1600200" cy="1203325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1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72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2474" y="4450080"/>
            <a:ext cx="228600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Caption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" y="152400"/>
            <a:ext cx="719201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2475" y="1211580"/>
            <a:ext cx="625792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Subtitle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475" y="1874201"/>
            <a:ext cx="6257925" cy="830899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30000"/>
              </a:lnSpc>
              <a:spcBef>
                <a:spcPts val="800"/>
              </a:spcBef>
              <a:buNone/>
              <a:defRPr lang="en-US" smtClean="0"/>
            </a:lvl1pPr>
            <a:lvl2pPr marL="160338" indent="-160338">
              <a:lnSpc>
                <a:spcPct val="130000"/>
              </a:lnSpc>
              <a:spcBef>
                <a:spcPts val="8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7" hasCustomPrompt="1"/>
          </p:nvPr>
        </p:nvSpPr>
        <p:spPr>
          <a:xfrm>
            <a:off x="752474" y="2819400"/>
            <a:ext cx="2286000" cy="1417320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0" name="Picture Placeholder 18"/>
          <p:cNvSpPr>
            <a:spLocks noGrp="1"/>
          </p:cNvSpPr>
          <p:nvPr>
            <p:ph type="pic" sz="quarter" idx="18" hasCustomPrompt="1"/>
          </p:nvPr>
        </p:nvSpPr>
        <p:spPr>
          <a:xfrm>
            <a:off x="3419665" y="2819400"/>
            <a:ext cx="2286000" cy="1417320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19" hasCustomPrompt="1"/>
          </p:nvPr>
        </p:nvSpPr>
        <p:spPr>
          <a:xfrm>
            <a:off x="6086856" y="2819400"/>
            <a:ext cx="2286000" cy="1417320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419665" y="4450080"/>
            <a:ext cx="228600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Caption 2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086856" y="4450080"/>
            <a:ext cx="228600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Caption 3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0"/>
          </p:nvPr>
        </p:nvSpPr>
        <p:spPr>
          <a:xfrm>
            <a:off x="752475" y="4724400"/>
            <a:ext cx="2295525" cy="1144588"/>
          </a:xfrm>
        </p:spPr>
        <p:txBody>
          <a:bodyPr/>
          <a:lstStyle>
            <a:lvl1pPr>
              <a:defRPr sz="1300"/>
            </a:lvl1pPr>
            <a:lvl2pPr marL="511175" indent="-152400">
              <a:spcBef>
                <a:spcPts val="300"/>
              </a:spcBef>
              <a:defRPr sz="13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31"/>
          </p:nvPr>
        </p:nvSpPr>
        <p:spPr>
          <a:xfrm>
            <a:off x="3419665" y="4724400"/>
            <a:ext cx="2295525" cy="1144588"/>
          </a:xfrm>
        </p:spPr>
        <p:txBody>
          <a:bodyPr/>
          <a:lstStyle>
            <a:lvl1pPr>
              <a:defRPr sz="1300"/>
            </a:lvl1pPr>
            <a:lvl2pPr marL="511175" indent="-152400">
              <a:spcBef>
                <a:spcPts val="300"/>
              </a:spcBef>
              <a:defRPr sz="13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32"/>
          </p:nvPr>
        </p:nvSpPr>
        <p:spPr>
          <a:xfrm>
            <a:off x="6086856" y="4724400"/>
            <a:ext cx="2295525" cy="1144588"/>
          </a:xfrm>
        </p:spPr>
        <p:txBody>
          <a:bodyPr/>
          <a:lstStyle>
            <a:lvl1pPr>
              <a:defRPr sz="1300"/>
            </a:lvl1pPr>
            <a:lvl2pPr marL="511175" indent="-152400">
              <a:spcBef>
                <a:spcPts val="300"/>
              </a:spcBef>
              <a:defRPr sz="13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33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58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 userDrawn="1"/>
        </p:nvGrpSpPr>
        <p:grpSpPr>
          <a:xfrm>
            <a:off x="152400" y="401320"/>
            <a:ext cx="8839200" cy="1618488"/>
            <a:chOff x="152400" y="401320"/>
            <a:chExt cx="8839200" cy="1618488"/>
          </a:xfrm>
        </p:grpSpPr>
        <p:sp>
          <p:nvSpPr>
            <p:cNvPr id="75" name="Line 5"/>
            <p:cNvSpPr>
              <a:spLocks noChangeShapeType="1"/>
            </p:cNvSpPr>
            <p:nvPr/>
          </p:nvSpPr>
          <p:spPr bwMode="auto">
            <a:xfrm>
              <a:off x="15240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Line 6"/>
            <p:cNvSpPr>
              <a:spLocks noChangeShapeType="1"/>
            </p:cNvSpPr>
            <p:nvPr/>
          </p:nvSpPr>
          <p:spPr bwMode="auto">
            <a:xfrm>
              <a:off x="30221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Line 7"/>
            <p:cNvSpPr>
              <a:spLocks noChangeShapeType="1"/>
            </p:cNvSpPr>
            <p:nvPr/>
          </p:nvSpPr>
          <p:spPr bwMode="auto">
            <a:xfrm>
              <a:off x="452034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Line 9"/>
            <p:cNvSpPr>
              <a:spLocks noChangeShapeType="1"/>
            </p:cNvSpPr>
            <p:nvPr/>
          </p:nvSpPr>
          <p:spPr bwMode="auto">
            <a:xfrm>
              <a:off x="751668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Line 10"/>
            <p:cNvSpPr>
              <a:spLocks noChangeShapeType="1"/>
            </p:cNvSpPr>
            <p:nvPr/>
          </p:nvSpPr>
          <p:spPr bwMode="auto">
            <a:xfrm>
              <a:off x="901485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Line 11"/>
            <p:cNvSpPr>
              <a:spLocks noChangeShapeType="1"/>
            </p:cNvSpPr>
            <p:nvPr/>
          </p:nvSpPr>
          <p:spPr bwMode="auto">
            <a:xfrm>
              <a:off x="105130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Line 12"/>
            <p:cNvSpPr>
              <a:spLocks noChangeShapeType="1"/>
            </p:cNvSpPr>
            <p:nvPr/>
          </p:nvSpPr>
          <p:spPr bwMode="auto">
            <a:xfrm>
              <a:off x="120111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Line 13"/>
            <p:cNvSpPr>
              <a:spLocks noChangeShapeType="1"/>
            </p:cNvSpPr>
            <p:nvPr/>
          </p:nvSpPr>
          <p:spPr bwMode="auto">
            <a:xfrm>
              <a:off x="135093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Line 14"/>
            <p:cNvSpPr>
              <a:spLocks noChangeShapeType="1"/>
            </p:cNvSpPr>
            <p:nvPr/>
          </p:nvSpPr>
          <p:spPr bwMode="auto">
            <a:xfrm>
              <a:off x="1500753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Line 15"/>
            <p:cNvSpPr>
              <a:spLocks noChangeShapeType="1"/>
            </p:cNvSpPr>
            <p:nvPr/>
          </p:nvSpPr>
          <p:spPr bwMode="auto">
            <a:xfrm>
              <a:off x="165057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Line 16"/>
            <p:cNvSpPr>
              <a:spLocks noChangeShapeType="1"/>
            </p:cNvSpPr>
            <p:nvPr/>
          </p:nvSpPr>
          <p:spPr bwMode="auto">
            <a:xfrm>
              <a:off x="180038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Line 17"/>
            <p:cNvSpPr>
              <a:spLocks noChangeShapeType="1"/>
            </p:cNvSpPr>
            <p:nvPr/>
          </p:nvSpPr>
          <p:spPr bwMode="auto">
            <a:xfrm>
              <a:off x="1950204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Line 18"/>
            <p:cNvSpPr>
              <a:spLocks noChangeShapeType="1"/>
            </p:cNvSpPr>
            <p:nvPr/>
          </p:nvSpPr>
          <p:spPr bwMode="auto">
            <a:xfrm>
              <a:off x="2100021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Line 19"/>
            <p:cNvSpPr>
              <a:spLocks noChangeShapeType="1"/>
            </p:cNvSpPr>
            <p:nvPr/>
          </p:nvSpPr>
          <p:spPr bwMode="auto">
            <a:xfrm>
              <a:off x="2249838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Line 20"/>
            <p:cNvSpPr>
              <a:spLocks noChangeShapeType="1"/>
            </p:cNvSpPr>
            <p:nvPr/>
          </p:nvSpPr>
          <p:spPr bwMode="auto">
            <a:xfrm>
              <a:off x="2399655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Line 21"/>
            <p:cNvSpPr>
              <a:spLocks noChangeShapeType="1"/>
            </p:cNvSpPr>
            <p:nvPr/>
          </p:nvSpPr>
          <p:spPr bwMode="auto">
            <a:xfrm>
              <a:off x="254947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Line 22"/>
            <p:cNvSpPr>
              <a:spLocks noChangeShapeType="1"/>
            </p:cNvSpPr>
            <p:nvPr/>
          </p:nvSpPr>
          <p:spPr bwMode="auto">
            <a:xfrm>
              <a:off x="269928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Line 23"/>
            <p:cNvSpPr>
              <a:spLocks noChangeShapeType="1"/>
            </p:cNvSpPr>
            <p:nvPr/>
          </p:nvSpPr>
          <p:spPr bwMode="auto">
            <a:xfrm>
              <a:off x="284910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Line 24"/>
            <p:cNvSpPr>
              <a:spLocks noChangeShapeType="1"/>
            </p:cNvSpPr>
            <p:nvPr/>
          </p:nvSpPr>
          <p:spPr bwMode="auto">
            <a:xfrm>
              <a:off x="2998923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Line 25"/>
            <p:cNvSpPr>
              <a:spLocks noChangeShapeType="1"/>
            </p:cNvSpPr>
            <p:nvPr/>
          </p:nvSpPr>
          <p:spPr bwMode="auto">
            <a:xfrm>
              <a:off x="314874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Line 26"/>
            <p:cNvSpPr>
              <a:spLocks noChangeShapeType="1"/>
            </p:cNvSpPr>
            <p:nvPr/>
          </p:nvSpPr>
          <p:spPr bwMode="auto">
            <a:xfrm>
              <a:off x="329855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Line 27"/>
            <p:cNvSpPr>
              <a:spLocks noChangeShapeType="1"/>
            </p:cNvSpPr>
            <p:nvPr/>
          </p:nvSpPr>
          <p:spPr bwMode="auto">
            <a:xfrm>
              <a:off x="3448374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Line 28"/>
            <p:cNvSpPr>
              <a:spLocks noChangeShapeType="1"/>
            </p:cNvSpPr>
            <p:nvPr/>
          </p:nvSpPr>
          <p:spPr bwMode="auto">
            <a:xfrm>
              <a:off x="3598191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Line 29"/>
            <p:cNvSpPr>
              <a:spLocks noChangeShapeType="1"/>
            </p:cNvSpPr>
            <p:nvPr/>
          </p:nvSpPr>
          <p:spPr bwMode="auto">
            <a:xfrm>
              <a:off x="3748008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Line 30"/>
            <p:cNvSpPr>
              <a:spLocks noChangeShapeType="1"/>
            </p:cNvSpPr>
            <p:nvPr/>
          </p:nvSpPr>
          <p:spPr bwMode="auto">
            <a:xfrm>
              <a:off x="3897825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Line 31"/>
            <p:cNvSpPr>
              <a:spLocks noChangeShapeType="1"/>
            </p:cNvSpPr>
            <p:nvPr/>
          </p:nvSpPr>
          <p:spPr bwMode="auto">
            <a:xfrm>
              <a:off x="404764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Line 32"/>
            <p:cNvSpPr>
              <a:spLocks noChangeShapeType="1"/>
            </p:cNvSpPr>
            <p:nvPr/>
          </p:nvSpPr>
          <p:spPr bwMode="auto">
            <a:xfrm>
              <a:off x="419745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Line 33"/>
            <p:cNvSpPr>
              <a:spLocks noChangeShapeType="1"/>
            </p:cNvSpPr>
            <p:nvPr/>
          </p:nvSpPr>
          <p:spPr bwMode="auto">
            <a:xfrm>
              <a:off x="434727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Line 34"/>
            <p:cNvSpPr>
              <a:spLocks noChangeShapeType="1"/>
            </p:cNvSpPr>
            <p:nvPr/>
          </p:nvSpPr>
          <p:spPr bwMode="auto">
            <a:xfrm>
              <a:off x="4497093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Line 35"/>
            <p:cNvSpPr>
              <a:spLocks noChangeShapeType="1"/>
            </p:cNvSpPr>
            <p:nvPr/>
          </p:nvSpPr>
          <p:spPr bwMode="auto">
            <a:xfrm>
              <a:off x="464691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Line 36"/>
            <p:cNvSpPr>
              <a:spLocks noChangeShapeType="1"/>
            </p:cNvSpPr>
            <p:nvPr/>
          </p:nvSpPr>
          <p:spPr bwMode="auto">
            <a:xfrm>
              <a:off x="479672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Line 37"/>
            <p:cNvSpPr>
              <a:spLocks noChangeShapeType="1"/>
            </p:cNvSpPr>
            <p:nvPr/>
          </p:nvSpPr>
          <p:spPr bwMode="auto">
            <a:xfrm>
              <a:off x="4946544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Line 38"/>
            <p:cNvSpPr>
              <a:spLocks noChangeShapeType="1"/>
            </p:cNvSpPr>
            <p:nvPr/>
          </p:nvSpPr>
          <p:spPr bwMode="auto">
            <a:xfrm>
              <a:off x="5096361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Line 39"/>
            <p:cNvSpPr>
              <a:spLocks noChangeShapeType="1"/>
            </p:cNvSpPr>
            <p:nvPr/>
          </p:nvSpPr>
          <p:spPr bwMode="auto">
            <a:xfrm>
              <a:off x="5246178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Line 40"/>
            <p:cNvSpPr>
              <a:spLocks noChangeShapeType="1"/>
            </p:cNvSpPr>
            <p:nvPr/>
          </p:nvSpPr>
          <p:spPr bwMode="auto">
            <a:xfrm>
              <a:off x="5395995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Line 41"/>
            <p:cNvSpPr>
              <a:spLocks noChangeShapeType="1"/>
            </p:cNvSpPr>
            <p:nvPr/>
          </p:nvSpPr>
          <p:spPr bwMode="auto">
            <a:xfrm>
              <a:off x="554581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Line 42"/>
            <p:cNvSpPr>
              <a:spLocks noChangeShapeType="1"/>
            </p:cNvSpPr>
            <p:nvPr/>
          </p:nvSpPr>
          <p:spPr bwMode="auto">
            <a:xfrm>
              <a:off x="569562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Line 43"/>
            <p:cNvSpPr>
              <a:spLocks noChangeShapeType="1"/>
            </p:cNvSpPr>
            <p:nvPr/>
          </p:nvSpPr>
          <p:spPr bwMode="auto">
            <a:xfrm>
              <a:off x="584544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Line 44"/>
            <p:cNvSpPr>
              <a:spLocks noChangeShapeType="1"/>
            </p:cNvSpPr>
            <p:nvPr/>
          </p:nvSpPr>
          <p:spPr bwMode="auto">
            <a:xfrm>
              <a:off x="5995263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Line 45"/>
            <p:cNvSpPr>
              <a:spLocks noChangeShapeType="1"/>
            </p:cNvSpPr>
            <p:nvPr/>
          </p:nvSpPr>
          <p:spPr bwMode="auto">
            <a:xfrm>
              <a:off x="614508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Line 46"/>
            <p:cNvSpPr>
              <a:spLocks noChangeShapeType="1"/>
            </p:cNvSpPr>
            <p:nvPr/>
          </p:nvSpPr>
          <p:spPr bwMode="auto">
            <a:xfrm>
              <a:off x="629489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Line 47"/>
            <p:cNvSpPr>
              <a:spLocks noChangeShapeType="1"/>
            </p:cNvSpPr>
            <p:nvPr/>
          </p:nvSpPr>
          <p:spPr bwMode="auto">
            <a:xfrm>
              <a:off x="6444714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Line 48"/>
            <p:cNvSpPr>
              <a:spLocks noChangeShapeType="1"/>
            </p:cNvSpPr>
            <p:nvPr/>
          </p:nvSpPr>
          <p:spPr bwMode="auto">
            <a:xfrm>
              <a:off x="6594531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Line 50"/>
            <p:cNvSpPr>
              <a:spLocks noChangeShapeType="1"/>
            </p:cNvSpPr>
            <p:nvPr/>
          </p:nvSpPr>
          <p:spPr bwMode="auto">
            <a:xfrm>
              <a:off x="6894165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Line 51"/>
            <p:cNvSpPr>
              <a:spLocks noChangeShapeType="1"/>
            </p:cNvSpPr>
            <p:nvPr/>
          </p:nvSpPr>
          <p:spPr bwMode="auto">
            <a:xfrm>
              <a:off x="704398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Line 52"/>
            <p:cNvSpPr>
              <a:spLocks noChangeShapeType="1"/>
            </p:cNvSpPr>
            <p:nvPr/>
          </p:nvSpPr>
          <p:spPr bwMode="auto">
            <a:xfrm>
              <a:off x="719379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Line 53"/>
            <p:cNvSpPr>
              <a:spLocks noChangeShapeType="1"/>
            </p:cNvSpPr>
            <p:nvPr/>
          </p:nvSpPr>
          <p:spPr bwMode="auto">
            <a:xfrm>
              <a:off x="734361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Line 54"/>
            <p:cNvSpPr>
              <a:spLocks noChangeShapeType="1"/>
            </p:cNvSpPr>
            <p:nvPr/>
          </p:nvSpPr>
          <p:spPr bwMode="auto">
            <a:xfrm>
              <a:off x="7493433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Line 55"/>
            <p:cNvSpPr>
              <a:spLocks noChangeShapeType="1"/>
            </p:cNvSpPr>
            <p:nvPr/>
          </p:nvSpPr>
          <p:spPr bwMode="auto">
            <a:xfrm>
              <a:off x="764325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Line 56"/>
            <p:cNvSpPr>
              <a:spLocks noChangeShapeType="1"/>
            </p:cNvSpPr>
            <p:nvPr/>
          </p:nvSpPr>
          <p:spPr bwMode="auto">
            <a:xfrm>
              <a:off x="779306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Line 58"/>
            <p:cNvSpPr>
              <a:spLocks noChangeShapeType="1"/>
            </p:cNvSpPr>
            <p:nvPr/>
          </p:nvSpPr>
          <p:spPr bwMode="auto">
            <a:xfrm>
              <a:off x="8092701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Line 59"/>
            <p:cNvSpPr>
              <a:spLocks noChangeShapeType="1"/>
            </p:cNvSpPr>
            <p:nvPr/>
          </p:nvSpPr>
          <p:spPr bwMode="auto">
            <a:xfrm>
              <a:off x="8242518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Line 60"/>
            <p:cNvSpPr>
              <a:spLocks noChangeShapeType="1"/>
            </p:cNvSpPr>
            <p:nvPr/>
          </p:nvSpPr>
          <p:spPr bwMode="auto">
            <a:xfrm>
              <a:off x="8392335" y="40433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Line 61"/>
            <p:cNvSpPr>
              <a:spLocks noChangeShapeType="1"/>
            </p:cNvSpPr>
            <p:nvPr/>
          </p:nvSpPr>
          <p:spPr bwMode="auto">
            <a:xfrm>
              <a:off x="854215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Line 62"/>
            <p:cNvSpPr>
              <a:spLocks noChangeShapeType="1"/>
            </p:cNvSpPr>
            <p:nvPr/>
          </p:nvSpPr>
          <p:spPr bwMode="auto">
            <a:xfrm>
              <a:off x="869196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Line 63"/>
            <p:cNvSpPr>
              <a:spLocks noChangeShapeType="1"/>
            </p:cNvSpPr>
            <p:nvPr/>
          </p:nvSpPr>
          <p:spPr bwMode="auto">
            <a:xfrm>
              <a:off x="884178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Line 64"/>
            <p:cNvSpPr>
              <a:spLocks noChangeShapeType="1"/>
            </p:cNvSpPr>
            <p:nvPr/>
          </p:nvSpPr>
          <p:spPr bwMode="auto">
            <a:xfrm>
              <a:off x="899160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Line 8"/>
            <p:cNvSpPr>
              <a:spLocks noChangeShapeType="1"/>
            </p:cNvSpPr>
            <p:nvPr/>
          </p:nvSpPr>
          <p:spPr bwMode="auto">
            <a:xfrm>
              <a:off x="601851" y="401320"/>
              <a:ext cx="0" cy="161848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Line 49"/>
            <p:cNvSpPr>
              <a:spLocks noChangeShapeType="1"/>
            </p:cNvSpPr>
            <p:nvPr/>
          </p:nvSpPr>
          <p:spPr bwMode="auto">
            <a:xfrm>
              <a:off x="6744348" y="401320"/>
              <a:ext cx="0" cy="161848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Line 57"/>
            <p:cNvSpPr>
              <a:spLocks noChangeShapeType="1"/>
            </p:cNvSpPr>
            <p:nvPr/>
          </p:nvSpPr>
          <p:spPr bwMode="auto">
            <a:xfrm>
              <a:off x="7942884" y="401320"/>
              <a:ext cx="0" cy="161848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1840" y="1353820"/>
            <a:ext cx="5709920" cy="737870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Agenda or Section Slide 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4" y="2598419"/>
            <a:ext cx="6004375" cy="3041729"/>
          </a:xfrm>
        </p:spPr>
        <p:txBody>
          <a:bodyPr/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5940" y="1580515"/>
            <a:ext cx="1038860" cy="464185"/>
          </a:xfrm>
        </p:spPr>
        <p:txBody>
          <a:bodyPr/>
          <a:lstStyle>
            <a:lvl1pPr>
              <a:defRPr>
                <a:solidFill>
                  <a:srgbClr val="E90029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35" name="Picture 1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6400800"/>
            <a:ext cx="1497330" cy="346050"/>
          </a:xfrm>
          <a:prstGeom prst="rect">
            <a:avLst/>
          </a:prstGeom>
        </p:spPr>
      </p:pic>
      <p:sp>
        <p:nvSpPr>
          <p:cNvPr id="136" name="TextBox 135"/>
          <p:cNvSpPr txBox="1"/>
          <p:nvPr userDrawn="1"/>
        </p:nvSpPr>
        <p:spPr>
          <a:xfrm>
            <a:off x="8084820" y="1892351"/>
            <a:ext cx="269304" cy="15234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E90029"/>
                </a:solidFill>
              </a:rPr>
              <a:t>Page</a:t>
            </a:r>
          </a:p>
        </p:txBody>
      </p:sp>
      <p:sp>
        <p:nvSpPr>
          <p:cNvPr id="6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18446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0" name="Date Placeholder 3"/>
          <p:cNvSpPr>
            <a:spLocks noGrp="1"/>
          </p:cNvSpPr>
          <p:nvPr>
            <p:ph type="dt" sz="half" idx="2"/>
          </p:nvPr>
        </p:nvSpPr>
        <p:spPr>
          <a:xfrm>
            <a:off x="8053449" y="15027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29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55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83E5-472B-4220-AA58-E3F50409B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83E5-472B-4220-AA58-E3F50409B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83E5-472B-4220-AA58-E3F50409B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98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83E5-472B-4220-AA58-E3F50409B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48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83E5-472B-4220-AA58-E3F50409B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58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83E5-472B-4220-AA58-E3F50409B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9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83E5-472B-4220-AA58-E3F50409B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7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183E5-472B-4220-AA58-E3F50409B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1840" y="228600"/>
            <a:ext cx="7192010" cy="5143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474" y="1371600"/>
            <a:ext cx="7172326" cy="47274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85940" y="6241415"/>
            <a:ext cx="1038860" cy="46418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6343042"/>
            <a:ext cx="1497330" cy="346050"/>
          </a:xfrm>
          <a:prstGeom prst="rect">
            <a:avLst/>
          </a:prstGeom>
        </p:spPr>
      </p:pic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6742655" y="6264275"/>
            <a:ext cx="0" cy="403390"/>
          </a:xfrm>
          <a:prstGeom prst="line">
            <a:avLst/>
          </a:prstGeom>
          <a:noFill/>
          <a:ln w="6350" cap="flat">
            <a:solidFill>
              <a:srgbClr val="E9002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7941580" y="6264275"/>
            <a:ext cx="0" cy="403390"/>
          </a:xfrm>
          <a:prstGeom prst="line">
            <a:avLst/>
          </a:prstGeom>
          <a:noFill/>
          <a:ln w="6350" cap="flat">
            <a:solidFill>
              <a:srgbClr val="E9002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053449" y="6565112"/>
            <a:ext cx="269304" cy="140488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E90029"/>
                </a:solidFill>
              </a:rPr>
              <a:t>Page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9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rgbClr val="E90029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87375" indent="-169863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155575" algn="l" defTabSz="893763" rtl="0" eaLnBrk="1" latinLnBrk="0" hangingPunct="1">
        <a:spcBef>
          <a:spcPts val="600"/>
        </a:spcBef>
        <a:buClr>
          <a:srgbClr val="9C9C9C"/>
        </a:buClr>
        <a:buFont typeface="Arial" panose="020B0604020202020204" pitchFamily="34" charset="0"/>
        <a:buChar char="-"/>
        <a:defRPr sz="1800" kern="1200">
          <a:solidFill>
            <a:srgbClr val="9C9C9C"/>
          </a:solidFill>
          <a:latin typeface="+mn-lt"/>
          <a:ea typeface="+mn-ea"/>
          <a:cs typeface="+mn-cs"/>
        </a:defRPr>
      </a:lvl3pPr>
      <a:lvl4pPr marL="1177925" indent="-161925" algn="l" defTabSz="914400" rtl="0" eaLnBrk="1" latinLnBrk="0" hangingPunct="1">
        <a:spcBef>
          <a:spcPts val="4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171450" algn="l" defTabSz="914400" rtl="0" eaLnBrk="1" latinLnBrk="0" hangingPunct="1">
        <a:spcBef>
          <a:spcPts val="300"/>
        </a:spcBef>
        <a:buFont typeface="Arial" pitchFamily="34" charset="0"/>
        <a:buChar char="-"/>
        <a:defRPr sz="1800" kern="1200">
          <a:solidFill>
            <a:srgbClr val="9C9C9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tiff"/><Relationship Id="rId5" Type="http://schemas.openxmlformats.org/officeDocument/2006/relationships/image" Target="../media/image37.wmf"/><Relationship Id="rId4" Type="http://schemas.openxmlformats.org/officeDocument/2006/relationships/image" Target="../media/image36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5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imple.wikipedia.org/wiki/File:Oscilloscope_diagram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copeProbe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010400" cy="616585"/>
          </a:xfrm>
        </p:spPr>
        <p:txBody>
          <a:bodyPr/>
          <a:lstStyle/>
          <a:p>
            <a:r>
              <a:rPr lang="en-US" dirty="0" err="1"/>
              <a:t>Concetti</a:t>
            </a:r>
            <a:r>
              <a:rPr lang="en-US" dirty="0"/>
              <a:t> </a:t>
            </a:r>
            <a:r>
              <a:rPr lang="en-US" dirty="0" err="1"/>
              <a:t>fondamentali</a:t>
            </a:r>
            <a:r>
              <a:rPr lang="en-US" dirty="0"/>
              <a:t> </a:t>
            </a:r>
            <a:r>
              <a:rPr lang="en-US" dirty="0" err="1"/>
              <a:t>sull'oscilloscopio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752475" y="2337181"/>
            <a:ext cx="5572125" cy="177419"/>
          </a:xfrm>
        </p:spPr>
        <p:txBody>
          <a:bodyPr/>
          <a:lstStyle/>
          <a:p>
            <a:r>
              <a:rPr lang="en-US" b="1" i="1" dirty="0"/>
              <a:t>Per </a:t>
            </a:r>
            <a:r>
              <a:rPr lang="en-US" b="1" i="1" dirty="0" err="1"/>
              <a:t>studenti</a:t>
            </a:r>
            <a:r>
              <a:rPr lang="en-US" b="1" i="1" dirty="0"/>
              <a:t> </a:t>
            </a:r>
            <a:r>
              <a:rPr lang="en-US" b="1" i="1" dirty="0" err="1"/>
              <a:t>universitari</a:t>
            </a:r>
            <a:r>
              <a:rPr lang="en-US" b="1" i="1" dirty="0"/>
              <a:t> di </a:t>
            </a:r>
            <a:r>
              <a:rPr lang="en-US" b="1" i="1" dirty="0" err="1"/>
              <a:t>Ingegneria</a:t>
            </a:r>
            <a:r>
              <a:rPr lang="en-US" b="1" i="1" dirty="0"/>
              <a:t> </a:t>
            </a:r>
            <a:r>
              <a:rPr lang="en-US" b="1" i="1" dirty="0" err="1"/>
              <a:t>elettronica</a:t>
            </a:r>
            <a:r>
              <a:rPr lang="en-US" b="1" i="1" dirty="0"/>
              <a:t> e </a:t>
            </a:r>
            <a:r>
              <a:rPr lang="en-US" b="1" i="1" dirty="0" err="1"/>
              <a:t>Fisica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51666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Misurazioni</a:t>
            </a:r>
            <a:r>
              <a:rPr lang="en-US" dirty="0"/>
              <a:t> </a:t>
            </a:r>
            <a:r>
              <a:rPr lang="en-US" dirty="0" err="1"/>
              <a:t>mediante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cursori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2443" y="4953000"/>
            <a:ext cx="7971699" cy="1578565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 Narrow" panose="020B0606020202030204" pitchFamily="34" charset="0"/>
              <a:buChar char="―"/>
            </a:pPr>
            <a:r>
              <a:rPr lang="it-IT" dirty="0"/>
              <a:t>Posizionare manualmente i cursori X e Y in corrispondenza dei punti di misurazione desiderati.</a:t>
            </a:r>
          </a:p>
          <a:p>
            <a:pPr marL="285750" indent="-285750">
              <a:spcBef>
                <a:spcPts val="600"/>
              </a:spcBef>
              <a:buFont typeface="Arial Narrow" panose="020B0606020202030204" pitchFamily="34" charset="0"/>
              <a:buChar char="―"/>
            </a:pPr>
            <a:r>
              <a:rPr lang="it-IT" dirty="0"/>
              <a:t>L'oscilloscopio esegue automaticamente la moltiplicazione per i fattori di scala verticali e orizzontali, in modo da fornire misurazioni assolute e delta. </a:t>
            </a:r>
          </a:p>
          <a:p>
            <a:endParaRPr lang="en-US" dirty="0"/>
          </a:p>
        </p:txBody>
      </p:sp>
      <p:pic>
        <p:nvPicPr>
          <p:cNvPr id="25" name="Picture 24" descr="Cursors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85800" y="1207737"/>
            <a:ext cx="5791200" cy="3484855"/>
          </a:xfrm>
          <a:prstGeom prst="rect">
            <a:avLst/>
          </a:prstGeom>
        </p:spPr>
      </p:pic>
      <p:pic>
        <p:nvPicPr>
          <p:cNvPr id="26" name="Picture 25" descr="Fig1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58000" y="1207737"/>
            <a:ext cx="1809750" cy="142875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 rot="16200000">
            <a:off x="2018482" y="2590112"/>
            <a:ext cx="1141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00"/>
                </a:solidFill>
              </a:rPr>
              <a:t>Cursore</a:t>
            </a:r>
            <a:r>
              <a:rPr lang="en-US" sz="1400" b="1" dirty="0">
                <a:solidFill>
                  <a:srgbClr val="FFFF00"/>
                </a:solidFill>
              </a:rPr>
              <a:t> X1</a:t>
            </a:r>
          </a:p>
        </p:txBody>
      </p:sp>
      <p:sp>
        <p:nvSpPr>
          <p:cNvPr id="28" name="TextBox 27"/>
          <p:cNvSpPr txBox="1"/>
          <p:nvPr/>
        </p:nvSpPr>
        <p:spPr>
          <a:xfrm rot="16200000">
            <a:off x="3825413" y="2946585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00"/>
                </a:solidFill>
              </a:rPr>
              <a:t>Cursore</a:t>
            </a:r>
            <a:r>
              <a:rPr lang="en-US" sz="1400" b="1" dirty="0">
                <a:solidFill>
                  <a:srgbClr val="FFFF00"/>
                </a:solidFill>
              </a:rPr>
              <a:t> X2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24200" y="3569937"/>
            <a:ext cx="1138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FF00"/>
                </a:solidFill>
              </a:rPr>
              <a:t>Cursore</a:t>
            </a:r>
            <a:r>
              <a:rPr lang="en-US" sz="1400" b="1" dirty="0" smtClean="0">
                <a:solidFill>
                  <a:srgbClr val="FFFF00"/>
                </a:solidFill>
              </a:rPr>
              <a:t> Y1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0" y="1436337"/>
            <a:ext cx="1138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00"/>
                </a:solidFill>
              </a:rPr>
              <a:t>Cursore</a:t>
            </a:r>
            <a:r>
              <a:rPr lang="en-US" sz="1400" b="1" dirty="0">
                <a:solidFill>
                  <a:srgbClr val="FFFF00"/>
                </a:solidFill>
              </a:rPr>
              <a:t> Y2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5261430" y="2884137"/>
            <a:ext cx="1371600" cy="1295400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3287490" y="4244847"/>
            <a:ext cx="3200400" cy="533400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49142" y="335475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Lettura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prstClr val="black"/>
                </a:solidFill>
              </a:rPr>
              <a:t>di </a:t>
            </a:r>
            <a:r>
              <a:rPr lang="el-GR" sz="1600" b="1" dirty="0">
                <a:solidFill>
                  <a:prstClr val="black"/>
                </a:solidFill>
              </a:rPr>
              <a:t>Δ</a:t>
            </a: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92684" y="42158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prstClr val="black"/>
                </a:solidFill>
              </a:rPr>
              <a:t>Lettura di V e T assoluti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rot="10800000" flipV="1">
            <a:off x="6629400" y="3522765"/>
            <a:ext cx="457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0800000" flipV="1">
            <a:off x="6491520" y="4497263"/>
            <a:ext cx="457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6781800" y="2514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prstClr val="black"/>
                </a:solidFill>
              </a:rPr>
              <a:t>Controlli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dei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cursori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94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uto Meas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643743" y="1524000"/>
            <a:ext cx="5791200" cy="3484872"/>
          </a:xfrm>
          <a:prstGeom prst="rect">
            <a:avLst/>
          </a:prstGeom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95603" y="457200"/>
            <a:ext cx="7192010" cy="685800"/>
          </a:xfrm>
        </p:spPr>
        <p:txBody>
          <a:bodyPr/>
          <a:lstStyle/>
          <a:p>
            <a:r>
              <a:rPr lang="it-IT" dirty="0"/>
              <a:t>Misurazioni tramite le misurazioni parametriche automatiche dell'oscilloscopio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5257800"/>
            <a:ext cx="6400799" cy="619765"/>
          </a:xfrm>
        </p:spPr>
        <p:txBody>
          <a:bodyPr/>
          <a:lstStyle/>
          <a:p>
            <a:r>
              <a:rPr lang="it-IT" dirty="0"/>
              <a:t>Selezionare fino a un massimo di 4 misurazioni parametriche automatiche con lettura aggiornata in modo continuativo.</a:t>
            </a:r>
          </a:p>
          <a:p>
            <a:endParaRPr lang="en-US" dirty="0"/>
          </a:p>
        </p:txBody>
      </p:sp>
      <p:sp>
        <p:nvSpPr>
          <p:cNvPr id="34" name="Oval 33"/>
          <p:cNvSpPr/>
          <p:nvPr/>
        </p:nvSpPr>
        <p:spPr bwMode="auto">
          <a:xfrm>
            <a:off x="6215743" y="3073685"/>
            <a:ext cx="1371600" cy="1764063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63543" y="3847148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 err="1"/>
              <a:t>Lettura</a:t>
            </a:r>
            <a:endParaRPr lang="en-US" sz="1600" b="1" dirty="0"/>
          </a:p>
        </p:txBody>
      </p:sp>
      <p:cxnSp>
        <p:nvCxnSpPr>
          <p:cNvPr id="40" name="Straight Arrow Connector 39"/>
          <p:cNvCxnSpPr/>
          <p:nvPr/>
        </p:nvCxnSpPr>
        <p:spPr bwMode="auto">
          <a:xfrm rot="10800000" flipV="1">
            <a:off x="7663543" y="4016425"/>
            <a:ext cx="457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2095090"/>
            <a:ext cx="633412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1839" y="152400"/>
            <a:ext cx="8164757" cy="514350"/>
          </a:xfrm>
        </p:spPr>
        <p:txBody>
          <a:bodyPr/>
          <a:lstStyle/>
          <a:p>
            <a:r>
              <a:rPr lang="it-IT" dirty="0"/>
              <a:t>Controlli di impostazione principali dell'oscilloscopio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62000" y="685800"/>
            <a:ext cx="8305800" cy="457200"/>
          </a:xfrm>
        </p:spPr>
        <p:txBody>
          <a:bodyPr/>
          <a:lstStyle/>
          <a:p>
            <a:r>
              <a:rPr lang="it-IT" sz="2000" dirty="0"/>
              <a:t>Oscilloscopio </a:t>
            </a:r>
            <a:r>
              <a:rPr lang="it-IT" sz="2000" dirty="0" smtClean="0"/>
              <a:t>Keysight </a:t>
            </a:r>
            <a:r>
              <a:rPr lang="it-IT" sz="2000" dirty="0"/>
              <a:t>InfiniiVision serie 2000 e 3000 X</a:t>
            </a:r>
          </a:p>
          <a:p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607995" y="1346554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i="0">
                <a:latin typeface="Arial"/>
                <a:ea typeface="+mn-ea"/>
                <a:cs typeface="+mn-cs"/>
              </a:rPr>
              <a:t>Scala orizzontale (s/div)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58779" y="1793706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i="0">
                <a:latin typeface="Arial"/>
                <a:ea typeface="+mn-ea"/>
                <a:cs typeface="+mn-cs"/>
              </a:rPr>
              <a:t>Posizione orizzontale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25831" y="4258606"/>
            <a:ext cx="1571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i="0">
                <a:latin typeface="Arial"/>
                <a:ea typeface="+mn-ea"/>
                <a:cs typeface="+mn-cs"/>
              </a:rPr>
              <a:t>Posizione </a:t>
            </a:r>
            <a:r>
              <a:rPr lang="en-US" sz="1600" b="1" i="0" smtClean="0">
                <a:latin typeface="Arial"/>
                <a:ea typeface="+mn-ea"/>
                <a:cs typeface="+mn-cs"/>
              </a:rPr>
              <a:t/>
            </a:r>
            <a:br>
              <a:rPr lang="en-US" sz="1600" b="1" i="0" smtClean="0">
                <a:latin typeface="Arial"/>
                <a:ea typeface="+mn-ea"/>
                <a:cs typeface="+mn-cs"/>
              </a:rPr>
            </a:br>
            <a:r>
              <a:rPr lang="en-US" sz="1600" b="1" i="0" smtClean="0">
                <a:latin typeface="Arial"/>
                <a:ea typeface="+mn-ea"/>
                <a:cs typeface="+mn-cs"/>
              </a:rPr>
              <a:t>verticale</a:t>
            </a:r>
            <a:endParaRPr lang="en-US" sz="1600" b="1" i="0">
              <a:latin typeface="Arial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20455" y="3650698"/>
            <a:ext cx="1796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i="0">
                <a:latin typeface="Arial"/>
                <a:ea typeface="+mn-ea"/>
                <a:cs typeface="+mn-cs"/>
              </a:rPr>
              <a:t>Scala verticale (V/div)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0967" y="56065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i="0">
                <a:latin typeface="Arial"/>
                <a:ea typeface="+mn-ea"/>
                <a:cs typeface="+mn-cs"/>
              </a:rPr>
              <a:t>Connettori BNC di ingresso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 rot="5400000" flipH="1" flipV="1">
            <a:off x="4375437" y="2251882"/>
            <a:ext cx="685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5400000" flipH="1" flipV="1">
            <a:off x="5269881" y="2369812"/>
            <a:ext cx="457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31" name="Rectangle 30"/>
          <p:cNvSpPr/>
          <p:nvPr/>
        </p:nvSpPr>
        <p:spPr bwMode="auto">
          <a:xfrm>
            <a:off x="4674795" y="3784954"/>
            <a:ext cx="2286000" cy="381000"/>
          </a:xfrm>
          <a:prstGeom prst="rect">
            <a:avLst/>
          </a:prstGeom>
          <a:solidFill>
            <a:srgbClr val="FF0000">
              <a:alpha val="11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674795" y="4394554"/>
            <a:ext cx="2286000" cy="304800"/>
          </a:xfrm>
          <a:prstGeom prst="rect">
            <a:avLst/>
          </a:prstGeom>
          <a:solidFill>
            <a:srgbClr val="FF0000">
              <a:alpha val="11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6960795" y="3966382"/>
            <a:ext cx="304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6960795" y="4546954"/>
            <a:ext cx="304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Right Brace 39"/>
          <p:cNvSpPr/>
          <p:nvPr/>
        </p:nvSpPr>
        <p:spPr bwMode="auto">
          <a:xfrm rot="5400000">
            <a:off x="5208195" y="4242154"/>
            <a:ext cx="381000" cy="23622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26347" y="1744006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i="0">
                <a:latin typeface="Arial"/>
                <a:ea typeface="+mn-ea"/>
                <a:cs typeface="+mn-cs"/>
              </a:rPr>
              <a:t>Livello di trigger</a:t>
            </a:r>
          </a:p>
        </p:txBody>
      </p:sp>
      <p:cxnSp>
        <p:nvCxnSpPr>
          <p:cNvPr id="42" name="Straight Connector 41"/>
          <p:cNvCxnSpPr/>
          <p:nvPr/>
        </p:nvCxnSpPr>
        <p:spPr bwMode="auto">
          <a:xfrm rot="16200000" flipV="1">
            <a:off x="3897017" y="2121804"/>
            <a:ext cx="1116500" cy="990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6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etup2.png"/>
          <p:cNvPicPr>
            <a:picLocks noChangeAspect="1"/>
          </p:cNvPicPr>
          <p:nvPr/>
        </p:nvPicPr>
        <p:blipFill>
          <a:blip r:embed="rId3" cstate="screen"/>
          <a:srcRect t="10686"/>
          <a:stretch>
            <a:fillRect/>
          </a:stretch>
        </p:blipFill>
        <p:spPr>
          <a:xfrm>
            <a:off x="4774870" y="1024658"/>
            <a:ext cx="4191000" cy="2521947"/>
          </a:xfrm>
          <a:prstGeom prst="rect">
            <a:avLst/>
          </a:prstGeom>
        </p:spPr>
      </p:pic>
      <p:pic>
        <p:nvPicPr>
          <p:cNvPr id="11" name="Picture 10" descr="Setup1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79070" y="1028288"/>
            <a:ext cx="4191000" cy="2521947"/>
          </a:xfrm>
          <a:prstGeom prst="rect">
            <a:avLst/>
          </a:prstGeom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1840" y="493743"/>
            <a:ext cx="7858760" cy="514350"/>
          </a:xfrm>
        </p:spPr>
        <p:txBody>
          <a:bodyPr/>
          <a:lstStyle/>
          <a:p>
            <a:r>
              <a:rPr lang="it-IT" dirty="0"/>
              <a:t>Definizione della scala appropriata per la forma d'onda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279070" y="4049486"/>
            <a:ext cx="8686800" cy="1524000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it-IT" sz="1600" dirty="0">
                <a:solidFill>
                  <a:schemeClr val="tx1"/>
                </a:solidFill>
                <a:latin typeface="+mn-lt"/>
              </a:rPr>
              <a:t>Regolare la manopola V/div fino a riempire verticalmente la maggior parte della schermata con la forma d'onda.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it-IT" sz="1600" dirty="0">
                <a:solidFill>
                  <a:schemeClr val="tx1"/>
                </a:solidFill>
                <a:latin typeface="+mn-lt"/>
              </a:rPr>
              <a:t>Regolare la manopola verticale Posizion (Posizione) fino a centrare verticalmente la forma d'onda.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it-IT" sz="1600" dirty="0">
                <a:solidFill>
                  <a:schemeClr val="tx1"/>
                </a:solidFill>
                <a:latin typeface="+mn-lt"/>
              </a:rPr>
              <a:t>Regolare la manopola s/div fino a visualizzare orizzontalmente solo alcuni cicli.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it-IT" sz="1600" dirty="0">
                <a:solidFill>
                  <a:schemeClr val="tx1"/>
                </a:solidFill>
                <a:latin typeface="+mn-lt"/>
              </a:rPr>
              <a:t>Regolare la manopola Trigger Level (Livello di trigger) fino a ottenere il livello impostato vicino alla metà verticale della forma d'onda.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1470" y="2381744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FF00"/>
                </a:solidFill>
              </a:rPr>
              <a:t>- Troppi cicli visualizzati.</a:t>
            </a:r>
          </a:p>
          <a:p>
            <a:r>
              <a:rPr lang="it-IT" sz="1600" b="1" dirty="0" smtClean="0">
                <a:solidFill>
                  <a:srgbClr val="FFFF00"/>
                </a:solidFill>
              </a:rPr>
              <a:t>- Scala dell'ampiezza troppo bassa.</a:t>
            </a:r>
            <a:endParaRPr lang="it-IT" sz="1600" b="1" dirty="0">
              <a:solidFill>
                <a:srgbClr val="FFFF00"/>
              </a:solidFill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4089070" y="1162544"/>
            <a:ext cx="1219200" cy="2209800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5070" y="2624858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FFFF00"/>
                </a:solidFill>
              </a:rPr>
              <a:t>Livello</a:t>
            </a:r>
            <a:r>
              <a:rPr lang="en-US" sz="1400" b="1" dirty="0">
                <a:solidFill>
                  <a:srgbClr val="FFFF00"/>
                </a:solidFill>
              </a:rPr>
              <a:t> di trigger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rot="16200000" flipV="1">
            <a:off x="6641770" y="2358158"/>
            <a:ext cx="457200" cy="76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158338" y="57150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solidFill>
                  <a:srgbClr val="C00000"/>
                </a:solidFill>
              </a:rPr>
              <a:t>L'impostazione della scala della forma d'onda è un processo iterativo di regolazione del pannello di controllo fino a ottenere la visualizzazione sullo schermo della “immagine” desiderata.</a:t>
            </a:r>
          </a:p>
          <a:p>
            <a:pPr algn="ctr"/>
            <a:endParaRPr lang="it-IT" sz="1600" b="1" i="1" dirty="0" smtClean="0">
              <a:solidFill>
                <a:srgbClr val="C00000"/>
              </a:solidFill>
            </a:endParaRPr>
          </a:p>
          <a:p>
            <a:endParaRPr lang="en-US" sz="1600" dirty="0">
              <a:solidFill>
                <a:srgbClr val="3333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570" y="3657600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i="0" dirty="0" err="1">
                <a:latin typeface="Arial"/>
                <a:ea typeface="+mn-ea"/>
                <a:cs typeface="+mn-cs"/>
              </a:rPr>
              <a:t>Condizione</a:t>
            </a:r>
            <a:r>
              <a:rPr lang="en-US" sz="1600" b="1" i="0" dirty="0">
                <a:latin typeface="Arial"/>
                <a:ea typeface="+mn-ea"/>
                <a:cs typeface="+mn-cs"/>
              </a:rPr>
              <a:t> di </a:t>
            </a:r>
            <a:r>
              <a:rPr lang="en-US" sz="1600" b="1" i="0" dirty="0" err="1">
                <a:latin typeface="Arial"/>
                <a:ea typeface="+mn-ea"/>
                <a:cs typeface="+mn-cs"/>
              </a:rPr>
              <a:t>impostazione</a:t>
            </a:r>
            <a:r>
              <a:rPr lang="en-US" sz="1600" b="1" i="0" dirty="0">
                <a:latin typeface="Arial"/>
                <a:ea typeface="+mn-ea"/>
                <a:cs typeface="+mn-cs"/>
              </a:rPr>
              <a:t> </a:t>
            </a:r>
            <a:r>
              <a:rPr lang="en-US" sz="1600" b="1" i="0" dirty="0" err="1">
                <a:latin typeface="Arial"/>
                <a:ea typeface="+mn-ea"/>
                <a:cs typeface="+mn-cs"/>
              </a:rPr>
              <a:t>iniziale</a:t>
            </a:r>
            <a:r>
              <a:rPr lang="en-US" sz="1600" b="1" i="0" dirty="0">
                <a:latin typeface="Arial"/>
                <a:ea typeface="+mn-ea"/>
                <a:cs typeface="+mn-cs"/>
              </a:rPr>
              <a:t> (</a:t>
            </a:r>
            <a:r>
              <a:rPr lang="en-US" sz="1600" b="1" i="0" dirty="0" err="1">
                <a:latin typeface="Arial"/>
                <a:ea typeface="+mn-ea"/>
                <a:cs typeface="+mn-cs"/>
              </a:rPr>
              <a:t>esempio</a:t>
            </a:r>
            <a:r>
              <a:rPr lang="en-US" sz="1600" b="1" i="0" dirty="0"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89170" y="3657600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i="0">
                <a:latin typeface="Arial"/>
                <a:ea typeface="+mn-ea"/>
                <a:cs typeface="+mn-cs"/>
              </a:rPr>
              <a:t>Condizione di impostazione ottimale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07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Horse1.PN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861379" y="2270388"/>
            <a:ext cx="3822700" cy="269395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Informazioni</a:t>
            </a:r>
            <a:r>
              <a:rPr lang="en-US" dirty="0"/>
              <a:t> sui trigger </a:t>
            </a:r>
            <a:r>
              <a:rPr lang="en-US" dirty="0" err="1"/>
              <a:t>dell'oscilloscopio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3400" y="2250510"/>
            <a:ext cx="4191000" cy="4572000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it-IT" sz="1700" dirty="0"/>
              <a:t>I “trigger” dell'oscilloscopio sono analoghi allo “scatto sincronizzato di fotografie”.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it-IT" sz="1700" dirty="0"/>
              <a:t>Una “fotografia” di una forma d'onda è costituita da molti campioni digitalizzati consecutivi.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it-IT" sz="1700" dirty="0"/>
              <a:t>Lo “scatto delle fotografie” deve essere sincronizzato su un punto univoco sulla forma d'onda che si ripete.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it-IT" sz="1700" dirty="0"/>
              <a:t>La maggior parte dei trigger dell'oscilloscopio è basata sulla sincronizzazione delle acquisizioni (scatto delle fotografie) su un fronte di salita o di discesa di un segnale a un livello specifico di tensione. 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762000" y="990600"/>
            <a:ext cx="7239000" cy="457200"/>
          </a:xfrm>
        </p:spPr>
        <p:txBody>
          <a:bodyPr/>
          <a:lstStyle/>
          <a:p>
            <a:pPr algn="ctr">
              <a:spcAft>
                <a:spcPts val="1200"/>
              </a:spcAft>
              <a:buClr>
                <a:schemeClr val="accent1"/>
              </a:buClr>
            </a:pPr>
            <a:r>
              <a:rPr lang="it-IT" sz="2000" b="1" i="1" dirty="0"/>
              <a:t>I trigger sono spesso la funzionalità di più difficile comprensione di un oscilloscopio, ma sono una delle funzionalità più importanti da comprendere.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55029" y="5108087"/>
            <a:ext cx="382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 err="1"/>
              <a:t>Una</a:t>
            </a:r>
            <a:r>
              <a:rPr lang="en-US" sz="1600" b="1" dirty="0"/>
              <a:t> </a:t>
            </a:r>
            <a:r>
              <a:rPr lang="en-US" sz="1600" b="1" dirty="0" err="1"/>
              <a:t>corsa</a:t>
            </a:r>
            <a:r>
              <a:rPr lang="en-US" sz="1600" b="1" dirty="0"/>
              <a:t> di </a:t>
            </a:r>
            <a:r>
              <a:rPr lang="en-US" sz="1600" b="1" dirty="0" err="1"/>
              <a:t>cavalli</a:t>
            </a:r>
            <a:r>
              <a:rPr lang="en-US" sz="1600" b="1" dirty="0"/>
              <a:t> al </a:t>
            </a:r>
            <a:r>
              <a:rPr lang="en-US" sz="1600" b="1" dirty="0" err="1"/>
              <a:t>fotofinish</a:t>
            </a:r>
            <a:r>
              <a:rPr lang="en-US" sz="1600" b="1" dirty="0"/>
              <a:t> è </a:t>
            </a:r>
            <a:r>
              <a:rPr lang="en-US" sz="1600" b="1" dirty="0" err="1"/>
              <a:t>analoga</a:t>
            </a:r>
            <a:r>
              <a:rPr lang="en-US" sz="1600" b="1" dirty="0"/>
              <a:t> </a:t>
            </a:r>
            <a:r>
              <a:rPr lang="en-US" sz="1600" b="1" dirty="0" err="1"/>
              <a:t>ai</a:t>
            </a:r>
            <a:r>
              <a:rPr lang="en-US" sz="1600" b="1" dirty="0"/>
              <a:t> trigger </a:t>
            </a:r>
            <a:r>
              <a:rPr lang="en-US" sz="1600" b="1" dirty="0" err="1"/>
              <a:t>dell'oscilloscopio</a:t>
            </a:r>
            <a:endParaRPr lang="en-US" sz="1600" b="1" dirty="0"/>
          </a:p>
        </p:txBody>
      </p:sp>
      <p:cxnSp>
        <p:nvCxnSpPr>
          <p:cNvPr id="10" name="Straight Connector 9"/>
          <p:cNvCxnSpPr/>
          <p:nvPr/>
        </p:nvCxnSpPr>
        <p:spPr bwMode="auto">
          <a:xfrm rot="5400000">
            <a:off x="7195458" y="3413388"/>
            <a:ext cx="2286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3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Esempi</a:t>
            </a:r>
            <a:r>
              <a:rPr lang="en-US" dirty="0"/>
              <a:t> di trigger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457200" y="5177183"/>
            <a:ext cx="8381999" cy="1066800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 Narrow" panose="020B0606020202030204" pitchFamily="34" charset="0"/>
              <a:buChar char="―"/>
            </a:pPr>
            <a:r>
              <a:rPr lang="it-IT" sz="1600" dirty="0">
                <a:solidFill>
                  <a:schemeClr val="tx1"/>
                </a:solidFill>
                <a:latin typeface="+mn-lt"/>
              </a:rPr>
              <a:t>Posizione di default del trigger (tempo zero) su Oscilloscopi a memoria </a:t>
            </a:r>
            <a:r>
              <a:rPr lang="it-IT" sz="1600" dirty="0" smtClean="0">
                <a:solidFill>
                  <a:schemeClr val="tx1"/>
                </a:solidFill>
                <a:latin typeface="+mn-lt"/>
              </a:rPr>
              <a:t>digitale </a:t>
            </a:r>
            <a:r>
              <a:rPr lang="it-IT" sz="1600" dirty="0">
                <a:solidFill>
                  <a:schemeClr val="tx1"/>
                </a:solidFill>
                <a:latin typeface="+mn-lt"/>
              </a:rPr>
              <a:t>= centro dello schermo (orizzontalmente)</a:t>
            </a:r>
          </a:p>
          <a:p>
            <a:pPr marL="285750" indent="-285750">
              <a:spcBef>
                <a:spcPts val="600"/>
              </a:spcBef>
              <a:buFont typeface="Arial Narrow" panose="020B0606020202030204" pitchFamily="34" charset="0"/>
              <a:buChar char="―"/>
            </a:pPr>
            <a:r>
              <a:rPr lang="it-IT" sz="1600" dirty="0">
                <a:solidFill>
                  <a:schemeClr val="tx1"/>
                </a:solidFill>
                <a:latin typeface="+mn-lt"/>
              </a:rPr>
              <a:t>Unica posizione di trigger su oscilloscopi analogici meno recenti = </a:t>
            </a:r>
            <a:r>
              <a:rPr lang="it-IT" sz="1600" dirty="0" smtClean="0">
                <a:solidFill>
                  <a:schemeClr val="tx1"/>
                </a:solidFill>
                <a:latin typeface="+mn-lt"/>
              </a:rPr>
              <a:t>lato </a:t>
            </a:r>
            <a:r>
              <a:rPr lang="it-IT" sz="1600" dirty="0">
                <a:solidFill>
                  <a:schemeClr val="tx1"/>
                </a:solidFill>
                <a:latin typeface="+mn-lt"/>
              </a:rPr>
              <a:t>sinistro dello schermo</a:t>
            </a:r>
          </a:p>
        </p:txBody>
      </p:sp>
      <p:pic>
        <p:nvPicPr>
          <p:cNvPr id="10" name="Picture 9" descr="Fig06.T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412677" y="616195"/>
            <a:ext cx="1104900" cy="1657350"/>
          </a:xfrm>
          <a:prstGeom prst="rect">
            <a:avLst/>
          </a:prstGeom>
        </p:spPr>
      </p:pic>
      <p:pic>
        <p:nvPicPr>
          <p:cNvPr id="11" name="Picture 10" descr="Trigger1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57200" y="1288006"/>
            <a:ext cx="3810000" cy="2292679"/>
          </a:xfrm>
          <a:prstGeom prst="rect">
            <a:avLst/>
          </a:prstGeom>
        </p:spPr>
      </p:pic>
      <p:pic>
        <p:nvPicPr>
          <p:cNvPr id="12" name="Picture 11" descr="Trigger2.png"/>
          <p:cNvPicPr>
            <a:picLocks noChangeAspect="1"/>
          </p:cNvPicPr>
          <p:nvPr/>
        </p:nvPicPr>
        <p:blipFill>
          <a:blip r:embed="rId5" cstate="screen"/>
          <a:srcRect t="10686"/>
          <a:stretch>
            <a:fillRect/>
          </a:stretch>
        </p:blipFill>
        <p:spPr>
          <a:xfrm>
            <a:off x="2514600" y="1897606"/>
            <a:ext cx="3810000" cy="2292679"/>
          </a:xfrm>
          <a:prstGeom prst="rect">
            <a:avLst/>
          </a:prstGeom>
        </p:spPr>
      </p:pic>
      <p:pic>
        <p:nvPicPr>
          <p:cNvPr id="13" name="Picture 12" descr="Trigger3.png"/>
          <p:cNvPicPr>
            <a:picLocks noChangeAspect="1"/>
          </p:cNvPicPr>
          <p:nvPr/>
        </p:nvPicPr>
        <p:blipFill>
          <a:blip r:embed="rId6" cstate="screen"/>
          <a:srcRect t="10686"/>
          <a:stretch>
            <a:fillRect/>
          </a:stretch>
        </p:blipFill>
        <p:spPr>
          <a:xfrm>
            <a:off x="5029200" y="2583406"/>
            <a:ext cx="3810000" cy="22926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43250" y="225521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FF00"/>
                </a:solidFill>
              </a:rPr>
              <a:t>Punto di trigger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6200000" flipH="1">
            <a:off x="3788777" y="2619333"/>
            <a:ext cx="423446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781800" y="269336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FF00"/>
                </a:solidFill>
              </a:rPr>
              <a:t>Punto di trigger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rot="10800000" flipV="1">
            <a:off x="6638472" y="2921960"/>
            <a:ext cx="219528" cy="20955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81000" y="3574006"/>
            <a:ext cx="2209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prstClr val="black"/>
                </a:solidFill>
              </a:rPr>
              <a:t>Senza trigger</a:t>
            </a:r>
          </a:p>
          <a:p>
            <a:pPr algn="ctr"/>
            <a:r>
              <a:rPr lang="it-IT" sz="1400" b="1" dirty="0">
                <a:solidFill>
                  <a:prstClr val="black"/>
                </a:solidFill>
              </a:rPr>
              <a:t>(scatto di fotografie non sincronizzato)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00300" y="4183606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Trigger = </a:t>
            </a:r>
            <a:r>
              <a:rPr lang="en-US" sz="1400" b="1" dirty="0" err="1"/>
              <a:t>Fronte</a:t>
            </a:r>
            <a:r>
              <a:rPr lang="en-US" sz="1400" b="1" dirty="0"/>
              <a:t> di </a:t>
            </a:r>
            <a:r>
              <a:rPr lang="en-US" sz="1400" b="1" dirty="0" err="1"/>
              <a:t>salita</a:t>
            </a:r>
            <a:r>
              <a:rPr lang="en-US" sz="1400" b="1" dirty="0"/>
              <a:t> @ 0,0 V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34000" y="4869406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Trigger = </a:t>
            </a:r>
            <a:r>
              <a:rPr lang="en-US" sz="1400" b="1" dirty="0" err="1"/>
              <a:t>Fronte</a:t>
            </a:r>
            <a:r>
              <a:rPr lang="en-US" sz="1400" b="1" dirty="0"/>
              <a:t> di </a:t>
            </a:r>
            <a:r>
              <a:rPr lang="en-US" sz="1400" b="1" dirty="0" err="1"/>
              <a:t>discesa</a:t>
            </a:r>
            <a:r>
              <a:rPr lang="en-US" sz="1400" b="1" dirty="0"/>
              <a:t> @ +2,0 V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2000" y="132176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solidFill>
                  <a:srgbClr val="FFFF00"/>
                </a:solidFill>
              </a:rPr>
              <a:t>Livello</a:t>
            </a:r>
            <a:r>
              <a:rPr lang="en-US" sz="1000" b="1" dirty="0">
                <a:solidFill>
                  <a:srgbClr val="FFFF00"/>
                </a:solidFill>
              </a:rPr>
              <a:t> di trigger </a:t>
            </a:r>
            <a:r>
              <a:rPr lang="en-US" sz="1000" b="1" dirty="0" err="1">
                <a:solidFill>
                  <a:srgbClr val="FFFF00"/>
                </a:solidFill>
              </a:rPr>
              <a:t>impostato</a:t>
            </a:r>
            <a:r>
              <a:rPr lang="en-US" sz="1000" b="1" dirty="0">
                <a:solidFill>
                  <a:srgbClr val="FFFF00"/>
                </a:solidFill>
              </a:rPr>
              <a:t> </a:t>
            </a:r>
            <a:r>
              <a:rPr lang="en-US" sz="1000" b="1" dirty="0" err="1">
                <a:solidFill>
                  <a:srgbClr val="FFFF00"/>
                </a:solidFill>
              </a:rPr>
              <a:t>sopra</a:t>
            </a:r>
            <a:r>
              <a:rPr lang="en-US" sz="1000" b="1" dirty="0">
                <a:solidFill>
                  <a:srgbClr val="FFFF00"/>
                </a:solidFill>
              </a:rPr>
              <a:t> la forma </a:t>
            </a:r>
            <a:r>
              <a:rPr lang="en-US" sz="1000" b="1" dirty="0" err="1">
                <a:solidFill>
                  <a:srgbClr val="FFFF00"/>
                </a:solidFill>
              </a:rPr>
              <a:t>d'onda</a:t>
            </a:r>
            <a:endParaRPr lang="en-US" sz="1000" b="1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34200" y="4322135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FF00"/>
                </a:solidFill>
              </a:rPr>
              <a:t>Tempo </a:t>
            </a:r>
            <a:r>
              <a:rPr lang="en-US" sz="1000" b="1" dirty="0" err="1">
                <a:solidFill>
                  <a:srgbClr val="FFFF00"/>
                </a:solidFill>
              </a:rPr>
              <a:t>positivo</a:t>
            </a:r>
            <a:endParaRPr lang="en-US" sz="1000" b="1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5425" y="4322135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FF00"/>
                </a:solidFill>
              </a:rPr>
              <a:t>Tempo </a:t>
            </a:r>
            <a:r>
              <a:rPr lang="en-US" sz="1000" b="1" dirty="0" err="1">
                <a:solidFill>
                  <a:srgbClr val="FFFF00"/>
                </a:solidFill>
              </a:rPr>
              <a:t>negativo</a:t>
            </a:r>
            <a:endParaRPr lang="en-US" sz="1000" b="1" dirty="0">
              <a:solidFill>
                <a:srgbClr val="FFFF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7915728" y="4445960"/>
            <a:ext cx="23767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10800000">
            <a:off x="5105400" y="4445960"/>
            <a:ext cx="2286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6638925" y="4445960"/>
            <a:ext cx="304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oval" w="med" len="med"/>
            <a:tailEnd type="none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10800000">
            <a:off x="6324600" y="4445960"/>
            <a:ext cx="304800" cy="71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2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 </a:t>
            </a:r>
            <a:r>
              <a:rPr lang="en-US" dirty="0" err="1"/>
              <a:t>avanzati</a:t>
            </a:r>
            <a:r>
              <a:rPr lang="en-US" dirty="0"/>
              <a:t> </a:t>
            </a:r>
            <a:r>
              <a:rPr lang="en-US" dirty="0" err="1"/>
              <a:t>dell'oscilloscopio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52500" y="5080981"/>
            <a:ext cx="7239000" cy="129540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it-IT" sz="2000" dirty="0">
                <a:solidFill>
                  <a:schemeClr val="tx1"/>
                </a:solidFill>
              </a:rPr>
              <a:t>La maggior parte dei vostri esperimenti di laboratorio universitari sarà basata sull'utilizzo di “edge” trigger standard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it-IT" sz="2000" dirty="0">
                <a:solidFill>
                  <a:schemeClr val="tx1"/>
                </a:solidFill>
              </a:rPr>
              <a:t>L'uso dei trigger su segnali più complessi necessita di opzioni di trigger avanzate.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68187" y="4742427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 err="1"/>
              <a:t>Esempio</a:t>
            </a:r>
            <a:r>
              <a:rPr lang="en-US" sz="1600" b="1" dirty="0"/>
              <a:t>: trigger </a:t>
            </a:r>
            <a:r>
              <a:rPr lang="en-US" sz="1600" b="1" dirty="0" err="1"/>
              <a:t>su</a:t>
            </a:r>
            <a:r>
              <a:rPr lang="en-US" sz="1600" b="1" dirty="0"/>
              <a:t> un bus </a:t>
            </a:r>
            <a:r>
              <a:rPr lang="en-US" sz="1600" b="1" dirty="0" err="1"/>
              <a:t>seriale</a:t>
            </a:r>
            <a:r>
              <a:rPr lang="en-US" sz="1600" b="1" dirty="0"/>
              <a:t> I</a:t>
            </a:r>
            <a:r>
              <a:rPr lang="en-US" sz="1600" b="1" baseline="30000" dirty="0"/>
              <a:t>2</a:t>
            </a:r>
            <a:r>
              <a:rPr lang="en-US" sz="1600" b="1" dirty="0"/>
              <a:t>C</a:t>
            </a:r>
          </a:p>
        </p:txBody>
      </p:sp>
      <p:pic>
        <p:nvPicPr>
          <p:cNvPr id="17" name="Picture 16" descr="Advanced Trigger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676400" y="1143000"/>
            <a:ext cx="5791200" cy="348485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5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9372" y="640808"/>
            <a:ext cx="8566028" cy="4773858"/>
          </a:xfrm>
          <a:prstGeom prst="rect">
            <a:avLst/>
          </a:prstGeom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Teoria</a:t>
            </a:r>
            <a:r>
              <a:rPr lang="en-US" dirty="0"/>
              <a:t> del </a:t>
            </a:r>
            <a:r>
              <a:rPr lang="en-US" dirty="0" err="1"/>
              <a:t>funzionamento</a:t>
            </a:r>
            <a:r>
              <a:rPr lang="en-US" dirty="0"/>
              <a:t> </a:t>
            </a:r>
            <a:r>
              <a:rPr lang="en-US" dirty="0" err="1"/>
              <a:t>dell'oscilloscopio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743200" y="5823466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prstClr val="black"/>
                </a:solidFill>
              </a:rPr>
              <a:t>Diagramma a blocchi dell'oscilloscopio a memoria digitale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4953991"/>
            <a:ext cx="3666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Giallo</a:t>
            </a:r>
            <a:r>
              <a:rPr lang="en-US" sz="1200" b="1" dirty="0"/>
              <a:t> = </a:t>
            </a:r>
            <a:r>
              <a:rPr lang="en-US" sz="1200" b="1" dirty="0" err="1"/>
              <a:t>Blocchi</a:t>
            </a:r>
            <a:r>
              <a:rPr lang="en-US" sz="1200" b="1" dirty="0"/>
              <a:t> </a:t>
            </a:r>
            <a:r>
              <a:rPr lang="en-US" sz="1200" b="1" dirty="0" err="1"/>
              <a:t>specifici</a:t>
            </a:r>
            <a:r>
              <a:rPr lang="en-US" sz="1200" b="1" dirty="0"/>
              <a:t> del </a:t>
            </a:r>
            <a:r>
              <a:rPr lang="en-US" sz="1200" b="1" dirty="0" err="1"/>
              <a:t>canale</a:t>
            </a:r>
            <a:endParaRPr lang="en-US" sz="1200" b="1" dirty="0"/>
          </a:p>
          <a:p>
            <a:r>
              <a:rPr lang="en-US" sz="1200" b="1" dirty="0" err="1"/>
              <a:t>Blu</a:t>
            </a:r>
            <a:r>
              <a:rPr lang="en-US" sz="1200" b="1" dirty="0"/>
              <a:t> = </a:t>
            </a:r>
            <a:r>
              <a:rPr lang="en-US" sz="1200" b="1" dirty="0" err="1"/>
              <a:t>Blocchi</a:t>
            </a:r>
            <a:r>
              <a:rPr lang="en-US" sz="1200" b="1" dirty="0"/>
              <a:t> di </a:t>
            </a:r>
            <a:r>
              <a:rPr lang="en-US" sz="1200" b="1" dirty="0" err="1"/>
              <a:t>sistema</a:t>
            </a:r>
            <a:r>
              <a:rPr lang="en-US" sz="1200" b="1" dirty="0"/>
              <a:t> (</a:t>
            </a:r>
            <a:r>
              <a:rPr lang="en-US" sz="1200" b="1" dirty="0" err="1"/>
              <a:t>supporta</a:t>
            </a:r>
            <a:r>
              <a:rPr lang="en-US" sz="1200" b="1" dirty="0"/>
              <a:t> </a:t>
            </a:r>
            <a:r>
              <a:rPr lang="en-US" sz="1200" b="1" dirty="0" err="1"/>
              <a:t>tutti</a:t>
            </a:r>
            <a:r>
              <a:rPr lang="en-US" sz="1200" b="1" dirty="0"/>
              <a:t> </a:t>
            </a:r>
            <a:r>
              <a:rPr lang="en-US" sz="1200" b="1" dirty="0" err="1"/>
              <a:t>i</a:t>
            </a:r>
            <a:r>
              <a:rPr lang="en-US" sz="1200" b="1" dirty="0"/>
              <a:t> </a:t>
            </a:r>
            <a:r>
              <a:rPr lang="en-US" sz="1200" b="1" dirty="0" err="1"/>
              <a:t>canali</a:t>
            </a:r>
            <a:r>
              <a:rPr lang="en-US" sz="1200" b="1" dirty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82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1840" y="152400"/>
            <a:ext cx="7934960" cy="514350"/>
          </a:xfrm>
        </p:spPr>
        <p:txBody>
          <a:bodyPr/>
          <a:lstStyle/>
          <a:p>
            <a:r>
              <a:rPr lang="it-IT" dirty="0"/>
              <a:t>Specifiche relative alle prestazioni dell'oscilloscopio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4610099"/>
            <a:ext cx="7696200" cy="2133601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it-IT" dirty="0"/>
              <a:t>Tutti gli oscilloscopi presentano una risposta in frequenza a passa basso.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it-IT" dirty="0"/>
              <a:t>La frequenza in cui un'onda sinusoidale in ingresso viene attenuata di 3 dB definisce la larghezza di banda dell'oscilloscopio.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it-IT" dirty="0"/>
              <a:t>-3 dB equivale a un errore di ampiezza pari a ~ -30% (-3 dB = 20 Log     ).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762000" y="685800"/>
            <a:ext cx="8229600" cy="457200"/>
          </a:xfrm>
        </p:spPr>
        <p:txBody>
          <a:bodyPr/>
          <a:lstStyle/>
          <a:p>
            <a:r>
              <a:rPr lang="en-US" sz="1800" b="1" i="1" dirty="0">
                <a:latin typeface="Arial"/>
              </a:rPr>
              <a:t>La “</a:t>
            </a:r>
            <a:r>
              <a:rPr lang="en-US" sz="1800" b="1" i="1" dirty="0" err="1">
                <a:latin typeface="Arial"/>
              </a:rPr>
              <a:t>larghezza</a:t>
            </a:r>
            <a:r>
              <a:rPr lang="en-US" sz="1800" b="1" i="1" dirty="0">
                <a:latin typeface="Arial"/>
              </a:rPr>
              <a:t> di </a:t>
            </a:r>
            <a:r>
              <a:rPr lang="en-US" sz="1800" b="1" i="1" dirty="0" err="1">
                <a:latin typeface="Arial"/>
              </a:rPr>
              <a:t>banda</a:t>
            </a:r>
            <a:r>
              <a:rPr lang="en-US" sz="1800" b="1" i="1" dirty="0">
                <a:latin typeface="Arial"/>
              </a:rPr>
              <a:t>” è la </a:t>
            </a:r>
            <a:r>
              <a:rPr lang="en-US" sz="1800" b="1" i="1" dirty="0" err="1">
                <a:latin typeface="Arial"/>
              </a:rPr>
              <a:t>specifica</a:t>
            </a:r>
            <a:r>
              <a:rPr lang="en-US" sz="1800" b="1" i="1" dirty="0">
                <a:latin typeface="Arial"/>
              </a:rPr>
              <a:t> </a:t>
            </a:r>
            <a:r>
              <a:rPr lang="en-US" sz="1800" b="1" i="1" dirty="0" err="1">
                <a:latin typeface="Arial"/>
              </a:rPr>
              <a:t>più</a:t>
            </a:r>
            <a:r>
              <a:rPr lang="en-US" sz="1800" b="1" i="1" dirty="0">
                <a:latin typeface="Arial"/>
              </a:rPr>
              <a:t> </a:t>
            </a:r>
            <a:r>
              <a:rPr lang="en-US" sz="1800" b="1" i="1" dirty="0" err="1">
                <a:latin typeface="Arial"/>
              </a:rPr>
              <a:t>importante</a:t>
            </a:r>
            <a:r>
              <a:rPr lang="en-US" sz="1800" b="1" i="1" dirty="0">
                <a:latin typeface="Arial"/>
              </a:rPr>
              <a:t> </a:t>
            </a:r>
            <a:r>
              <a:rPr lang="en-US" sz="1800" b="1" i="1" dirty="0" err="1">
                <a:latin typeface="Arial"/>
              </a:rPr>
              <a:t>dell'oscilloscopio</a:t>
            </a:r>
            <a:endParaRPr lang="en-US" sz="1800" b="1" i="1" dirty="0">
              <a:latin typeface="Arial"/>
            </a:endParaRPr>
          </a:p>
          <a:p>
            <a:pPr marL="231775" indent="-231775"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US" sz="1800" b="1" i="1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2275485" y="3926392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prstClr val="black"/>
                </a:solidFill>
              </a:rPr>
              <a:t>Risposta in frequenza “gaussiana” dell'oscilloscopio</a:t>
            </a:r>
          </a:p>
        </p:txBody>
      </p:sp>
      <p:pic>
        <p:nvPicPr>
          <p:cNvPr id="6" name="Picture 5" descr="Fig5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05075" y="1524604"/>
            <a:ext cx="4133850" cy="2434938"/>
          </a:xfrm>
          <a:prstGeom prst="rect">
            <a:avLst/>
          </a:prstGeom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5486400"/>
            <a:ext cx="247650" cy="4953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41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Selezione della larghezza di banda corretta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4267200"/>
            <a:ext cx="7848600" cy="1841303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it-IT" dirty="0"/>
              <a:t>Larghezza di banda necessaria per applicazioni analogiche: ≥ 3X la frequenza di onda sinusoidale più alta.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it-IT" dirty="0"/>
              <a:t>Larghezza di banda necessaria per applicazioni digitali: ≥ 5X la frequenza di clock digitale più alta.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it-IT" dirty="0"/>
              <a:t>Determinazione più precisa della larghezza di banda basata sulle velocità del fronte del segnale (vedere la nota relativa all'applicazione “Larghezza di banda” riportata alla fine della presentazione)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Aft>
                <a:spcPts val="1000"/>
              </a:spcAft>
              <a:buClr>
                <a:schemeClr val="accent1"/>
              </a:buClr>
            </a:pPr>
            <a:r>
              <a:rPr lang="en-US" sz="2000" b="1" i="1" dirty="0" err="1"/>
              <a:t>Ingresso</a:t>
            </a:r>
            <a:r>
              <a:rPr lang="en-US" sz="2000" b="1" i="1" dirty="0"/>
              <a:t> = Clock </a:t>
            </a:r>
            <a:r>
              <a:rPr lang="en-US" sz="2000" b="1" i="1" dirty="0" err="1"/>
              <a:t>digitale</a:t>
            </a:r>
            <a:r>
              <a:rPr lang="en-US" sz="2000" b="1" i="1" dirty="0"/>
              <a:t> 100-MHz</a:t>
            </a:r>
          </a:p>
          <a:p>
            <a:pPr marL="231775" indent="-231775"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725557" y="35941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prstClr val="black"/>
                </a:solidFill>
              </a:rPr>
              <a:t>Risposta tramite un oscilloscopio con larghezza di banda di 100-MHz</a:t>
            </a:r>
          </a:p>
        </p:txBody>
      </p:sp>
      <p:pic>
        <p:nvPicPr>
          <p:cNvPr id="8" name="Picture 7" descr="Fig02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01757" y="1309052"/>
            <a:ext cx="3810000" cy="2292679"/>
          </a:xfrm>
          <a:prstGeom prst="rect">
            <a:avLst/>
          </a:prstGeom>
        </p:spPr>
      </p:pic>
      <p:pic>
        <p:nvPicPr>
          <p:cNvPr id="9" name="Picture 8" descr="Fig03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840357" y="1295400"/>
            <a:ext cx="3810000" cy="22926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64157" y="35941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prstClr val="black"/>
                </a:solidFill>
              </a:rPr>
              <a:t>Risposta tramite un oscilloscopio con larghezza di banda di 500-MHz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60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6705600" cy="3733800"/>
          </a:xfrm>
        </p:spPr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it-IT" sz="1600" dirty="0"/>
              <a:t>Che cosa è un oscilloscopio?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it-IT" sz="1600" dirty="0"/>
              <a:t>Concetti di base sulle sonde (modello a bassa frequenza)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it-IT" sz="1600" dirty="0"/>
              <a:t>Effettuazione di misurazioni relative a tensione </a:t>
            </a:r>
            <a:br>
              <a:rPr lang="it-IT" sz="1600" dirty="0"/>
            </a:br>
            <a:r>
              <a:rPr lang="it-IT" sz="1600" dirty="0"/>
              <a:t>e andamento temporale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it-IT" sz="1600" dirty="0"/>
              <a:t>Definizione della scala appropriata per le forme d'onda sullo schermo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it-IT" sz="1600" dirty="0"/>
              <a:t>Informazioni sulla creazione di trigger per l'oscilloscopio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it-IT" sz="1600" dirty="0"/>
              <a:t>Teoria del funzionamento dell'oscilloscopio e specifiche relative alle prestazioni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it-IT" sz="1600" dirty="0"/>
              <a:t>Ulteriori informazioni sulle sonde (modello dinamico/CA ed effetti del caricamento)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it-IT" sz="1600" dirty="0"/>
              <a:t>Utilizzo della Guida di laboratorio/esercitazioni su DSOXEDK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it-IT" sz="1600" dirty="0"/>
              <a:t>Risorse tecniche aggiuntive</a:t>
            </a:r>
          </a:p>
        </p:txBody>
      </p:sp>
      <p:pic>
        <p:nvPicPr>
          <p:cNvPr id="8" name="Picture 4" descr="MCj02382080000[1]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70725" y="4357255"/>
            <a:ext cx="2073275" cy="245427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0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Altre</a:t>
            </a:r>
            <a:r>
              <a:rPr lang="en-US" dirty="0"/>
              <a:t> </a:t>
            </a:r>
            <a:r>
              <a:rPr lang="en-US" dirty="0" err="1"/>
              <a:t>specifiche</a:t>
            </a:r>
            <a:r>
              <a:rPr lang="en-US" dirty="0"/>
              <a:t> </a:t>
            </a:r>
            <a:r>
              <a:rPr lang="en-US" dirty="0" err="1"/>
              <a:t>importanti</a:t>
            </a:r>
            <a:r>
              <a:rPr lang="en-US" dirty="0"/>
              <a:t> </a:t>
            </a:r>
            <a:r>
              <a:rPr lang="en-US" dirty="0" err="1"/>
              <a:t>dell'oscilloscopio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04799" y="1123538"/>
            <a:ext cx="4636381" cy="3048000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Font typeface="Arial Narrow" panose="020B0606020202030204" pitchFamily="34" charset="0"/>
              <a:buChar char="―"/>
            </a:pPr>
            <a:r>
              <a:rPr lang="en-US" sz="1600" u="sng" dirty="0" err="1">
                <a:latin typeface="+mn-lt"/>
              </a:rPr>
              <a:t>Frequenza</a:t>
            </a:r>
            <a:r>
              <a:rPr lang="en-US" sz="1600" u="sng" dirty="0">
                <a:latin typeface="+mn-lt"/>
              </a:rPr>
              <a:t> di </a:t>
            </a:r>
            <a:r>
              <a:rPr lang="en-US" sz="1600" u="sng" dirty="0" err="1">
                <a:latin typeface="+mn-lt"/>
              </a:rPr>
              <a:t>campionamento</a:t>
            </a:r>
            <a:r>
              <a:rPr lang="en-US" sz="1600" dirty="0">
                <a:latin typeface="+mn-lt"/>
              </a:rPr>
              <a:t> 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(in </a:t>
            </a:r>
            <a:r>
              <a:rPr lang="en-US" sz="1600" dirty="0" err="1">
                <a:latin typeface="+mn-lt"/>
              </a:rPr>
              <a:t>campioni</a:t>
            </a:r>
            <a:r>
              <a:rPr lang="en-US" sz="1600" dirty="0">
                <a:latin typeface="+mn-lt"/>
              </a:rPr>
              <a:t>/sec) – </a:t>
            </a:r>
            <a:r>
              <a:rPr lang="en-US" sz="1600" dirty="0" err="1">
                <a:latin typeface="+mn-lt"/>
              </a:rPr>
              <a:t>Dovrebbe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essere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pari</a:t>
            </a:r>
            <a:r>
              <a:rPr lang="en-US" sz="1600" dirty="0">
                <a:latin typeface="+mn-lt"/>
              </a:rPr>
              <a:t> a ≥ 4X la </a:t>
            </a:r>
            <a:r>
              <a:rPr lang="en-US" sz="1600" dirty="0" err="1">
                <a:latin typeface="+mn-lt"/>
              </a:rPr>
              <a:t>larghezza</a:t>
            </a:r>
            <a:r>
              <a:rPr lang="en-US" sz="1600" dirty="0">
                <a:latin typeface="+mn-lt"/>
              </a:rPr>
              <a:t> di </a:t>
            </a:r>
            <a:r>
              <a:rPr lang="en-US" sz="1600" dirty="0" err="1">
                <a:latin typeface="+mn-lt"/>
              </a:rPr>
              <a:t>banda</a:t>
            </a:r>
            <a:endParaRPr lang="en-US" sz="1600" dirty="0">
              <a:latin typeface="+mn-lt"/>
            </a:endParaRPr>
          </a:p>
          <a:p>
            <a:pPr marL="285750" indent="-285750">
              <a:spcBef>
                <a:spcPts val="0"/>
              </a:spcBef>
              <a:buFont typeface="Arial Narrow" panose="020B0606020202030204" pitchFamily="34" charset="0"/>
              <a:buChar char="―"/>
            </a:pPr>
            <a:r>
              <a:rPr lang="en-US" sz="1600" u="sng" dirty="0" err="1">
                <a:latin typeface="+mn-lt"/>
              </a:rPr>
              <a:t>Profondità</a:t>
            </a:r>
            <a:r>
              <a:rPr lang="en-US" sz="1600" u="sng" dirty="0">
                <a:latin typeface="+mn-lt"/>
              </a:rPr>
              <a:t> di </a:t>
            </a:r>
            <a:r>
              <a:rPr lang="en-US" sz="1600" u="sng" dirty="0" err="1">
                <a:latin typeface="+mn-lt"/>
              </a:rPr>
              <a:t>memoria</a:t>
            </a:r>
            <a:r>
              <a:rPr lang="en-US" sz="1600" dirty="0">
                <a:latin typeface="+mn-lt"/>
              </a:rPr>
              <a:t> – </a:t>
            </a:r>
            <a:r>
              <a:rPr lang="en-US" sz="1600" dirty="0" err="1">
                <a:latin typeface="+mn-lt"/>
              </a:rPr>
              <a:t>Determina</a:t>
            </a:r>
            <a:r>
              <a:rPr lang="en-US" sz="1600" dirty="0">
                <a:latin typeface="+mn-lt"/>
              </a:rPr>
              <a:t> le </a:t>
            </a:r>
            <a:r>
              <a:rPr lang="en-US" sz="1600" dirty="0" err="1">
                <a:latin typeface="+mn-lt"/>
              </a:rPr>
              <a:t>forme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d'onda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più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lunghe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che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possono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essere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acquisite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quando</a:t>
            </a:r>
            <a:r>
              <a:rPr lang="en-US" sz="1600" dirty="0">
                <a:latin typeface="+mn-lt"/>
              </a:rPr>
              <a:t> è </a:t>
            </a:r>
            <a:r>
              <a:rPr lang="en-US" sz="1600" dirty="0" err="1">
                <a:latin typeface="+mn-lt"/>
              </a:rPr>
              <a:t>ancora</a:t>
            </a:r>
            <a:r>
              <a:rPr lang="en-US" sz="1600" dirty="0">
                <a:latin typeface="+mn-lt"/>
              </a:rPr>
              <a:t> in </a:t>
            </a:r>
            <a:r>
              <a:rPr lang="en-US" sz="1600" dirty="0" err="1">
                <a:latin typeface="+mn-lt"/>
              </a:rPr>
              <a:t>corso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il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campionamento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alla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frequenza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massima</a:t>
            </a:r>
            <a:r>
              <a:rPr lang="en-US" sz="1600" dirty="0">
                <a:latin typeface="+mn-lt"/>
              </a:rPr>
              <a:t> di </a:t>
            </a:r>
            <a:r>
              <a:rPr lang="en-US" sz="1600" dirty="0" err="1">
                <a:latin typeface="+mn-lt"/>
              </a:rPr>
              <a:t>campionamento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dell'oscilloscopio</a:t>
            </a:r>
            <a:r>
              <a:rPr lang="en-US" sz="1600" dirty="0">
                <a:latin typeface="+mn-lt"/>
              </a:rPr>
              <a:t>.</a:t>
            </a:r>
          </a:p>
          <a:p>
            <a:pPr marL="285750" indent="-285750">
              <a:spcBef>
                <a:spcPts val="0"/>
              </a:spcBef>
              <a:buFont typeface="Arial Narrow" panose="020B0606020202030204" pitchFamily="34" charset="0"/>
              <a:buChar char="―"/>
            </a:pPr>
            <a:r>
              <a:rPr lang="en-US" sz="1600" u="sng" dirty="0" err="1">
                <a:latin typeface="+mn-lt"/>
              </a:rPr>
              <a:t>Numero</a:t>
            </a:r>
            <a:r>
              <a:rPr lang="en-US" sz="1600" u="sng" dirty="0">
                <a:latin typeface="+mn-lt"/>
              </a:rPr>
              <a:t> di </a:t>
            </a:r>
            <a:r>
              <a:rPr lang="en-US" sz="1600" u="sng" dirty="0" err="1">
                <a:latin typeface="+mn-lt"/>
              </a:rPr>
              <a:t>canali</a:t>
            </a:r>
            <a:r>
              <a:rPr lang="en-US" sz="1600" dirty="0">
                <a:latin typeface="+mn-lt"/>
              </a:rPr>
              <a:t> – </a:t>
            </a:r>
            <a:r>
              <a:rPr lang="en-US" sz="1600" dirty="0" err="1">
                <a:latin typeface="+mn-lt"/>
              </a:rPr>
              <a:t>Sono</a:t>
            </a:r>
            <a:r>
              <a:rPr lang="en-US" sz="1600" dirty="0">
                <a:latin typeface="+mn-lt"/>
              </a:rPr>
              <a:t> in </a:t>
            </a:r>
            <a:r>
              <a:rPr lang="en-US" sz="1600" dirty="0" err="1">
                <a:latin typeface="+mn-lt"/>
              </a:rPr>
              <a:t>genere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disponibili</a:t>
            </a:r>
            <a:r>
              <a:rPr lang="en-US" sz="1600" dirty="0">
                <a:latin typeface="+mn-lt"/>
              </a:rPr>
              <a:t> 2 o 4 </a:t>
            </a:r>
            <a:r>
              <a:rPr lang="en-US" sz="1600" dirty="0" err="1">
                <a:latin typeface="+mn-lt"/>
              </a:rPr>
              <a:t>canali</a:t>
            </a:r>
            <a:r>
              <a:rPr lang="en-US" sz="1600" dirty="0">
                <a:latin typeface="+mn-lt"/>
              </a:rPr>
              <a:t>. I </a:t>
            </a:r>
            <a:r>
              <a:rPr lang="en-US" sz="1600" dirty="0" err="1">
                <a:latin typeface="+mn-lt"/>
              </a:rPr>
              <a:t>modelli</a:t>
            </a:r>
            <a:r>
              <a:rPr lang="en-US" sz="1600" dirty="0">
                <a:latin typeface="+mn-lt"/>
              </a:rPr>
              <a:t> di </a:t>
            </a:r>
            <a:r>
              <a:rPr lang="en-US" sz="1600" dirty="0" err="1">
                <a:latin typeface="+mn-lt"/>
              </a:rPr>
              <a:t>oscilloscopio</a:t>
            </a:r>
            <a:r>
              <a:rPr lang="en-US" sz="1600" dirty="0">
                <a:latin typeface="+mn-lt"/>
              </a:rPr>
              <a:t> a </a:t>
            </a:r>
            <a:r>
              <a:rPr lang="en-US" sz="1600" dirty="0" err="1">
                <a:latin typeface="+mn-lt"/>
              </a:rPr>
              <a:t>segnali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misti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aggiungono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tra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gli</a:t>
            </a:r>
            <a:r>
              <a:rPr lang="en-US" sz="1600" dirty="0">
                <a:latin typeface="+mn-lt"/>
              </a:rPr>
              <a:t> 8 e </a:t>
            </a:r>
            <a:r>
              <a:rPr lang="en-US" sz="1600" dirty="0" err="1">
                <a:latin typeface="+mn-lt"/>
              </a:rPr>
              <a:t>i</a:t>
            </a:r>
            <a:r>
              <a:rPr lang="en-US" sz="1600" dirty="0">
                <a:latin typeface="+mn-lt"/>
              </a:rPr>
              <a:t> 32 </a:t>
            </a:r>
            <a:r>
              <a:rPr lang="en-US" sz="1600" dirty="0" err="1">
                <a:latin typeface="+mn-lt"/>
              </a:rPr>
              <a:t>canali</a:t>
            </a:r>
            <a:r>
              <a:rPr lang="en-US" sz="1600" dirty="0">
                <a:latin typeface="+mn-lt"/>
              </a:rPr>
              <a:t> di </a:t>
            </a:r>
            <a:r>
              <a:rPr lang="en-US" sz="1600" dirty="0" err="1">
                <a:latin typeface="+mn-lt"/>
              </a:rPr>
              <a:t>acquisizione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digitale</a:t>
            </a:r>
            <a:r>
              <a:rPr lang="en-US" sz="1600" dirty="0">
                <a:latin typeface="+mn-lt"/>
              </a:rPr>
              <a:t>, con </a:t>
            </a:r>
            <a:r>
              <a:rPr lang="en-US" sz="1600" dirty="0" err="1">
                <a:latin typeface="+mn-lt"/>
              </a:rPr>
              <a:t>risoluzione</a:t>
            </a:r>
            <a:r>
              <a:rPr lang="en-US" sz="1600" dirty="0">
                <a:latin typeface="+mn-lt"/>
              </a:rPr>
              <a:t> a 1 bit (</a:t>
            </a:r>
            <a:r>
              <a:rPr lang="en-US" sz="1600" dirty="0" err="1">
                <a:latin typeface="+mn-lt"/>
              </a:rPr>
              <a:t>alta</a:t>
            </a:r>
            <a:r>
              <a:rPr lang="en-US" sz="1600" dirty="0">
                <a:latin typeface="+mn-lt"/>
              </a:rPr>
              <a:t> o </a:t>
            </a:r>
            <a:r>
              <a:rPr lang="en-US" sz="1600" dirty="0" err="1">
                <a:latin typeface="+mn-lt"/>
              </a:rPr>
              <a:t>bassa</a:t>
            </a:r>
            <a:r>
              <a:rPr lang="en-US" sz="1600" dirty="0">
                <a:latin typeface="+mn-lt"/>
              </a:rPr>
              <a:t>).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black">
          <a:xfrm>
            <a:off x="327561" y="4399722"/>
            <a:ext cx="820683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5750" indent="-285750" eaLnBrk="0" hangingPunct="0">
              <a:buFont typeface="Arial" panose="020B0604020202020204" pitchFamily="34" charset="0"/>
              <a:buChar char="−"/>
              <a:defRPr/>
            </a:pPr>
            <a:r>
              <a:rPr lang="en-US" sz="1600" u="sng" kern="0" dirty="0" err="1"/>
              <a:t>Velocità</a:t>
            </a:r>
            <a:r>
              <a:rPr lang="en-US" sz="1600" u="sng" kern="0" dirty="0"/>
              <a:t> di aggiornamento </a:t>
            </a:r>
            <a:r>
              <a:rPr lang="en-US" sz="1600" u="sng" kern="0" dirty="0" err="1"/>
              <a:t>della</a:t>
            </a:r>
            <a:r>
              <a:rPr lang="en-US" sz="1600" u="sng" kern="0" dirty="0"/>
              <a:t> forma </a:t>
            </a:r>
            <a:r>
              <a:rPr lang="en-US" sz="1600" u="sng" kern="0" dirty="0" err="1"/>
              <a:t>d'onda</a:t>
            </a:r>
            <a:r>
              <a:rPr lang="en-US" sz="1600" kern="0" dirty="0"/>
              <a:t> – </a:t>
            </a:r>
            <a:r>
              <a:rPr lang="en-US" sz="1600" kern="0" dirty="0" err="1"/>
              <a:t>Maggiori</a:t>
            </a:r>
            <a:r>
              <a:rPr lang="en-US" sz="1600" kern="0" dirty="0"/>
              <a:t> </a:t>
            </a:r>
            <a:r>
              <a:rPr lang="en-US" sz="1600" kern="0" dirty="0" err="1"/>
              <a:t>velocità</a:t>
            </a:r>
            <a:r>
              <a:rPr lang="en-US" sz="1600" kern="0" dirty="0"/>
              <a:t> di aggiornamento </a:t>
            </a:r>
            <a:r>
              <a:rPr lang="en-US" sz="1600" kern="0" dirty="0" err="1"/>
              <a:t>incrementano</a:t>
            </a:r>
            <a:r>
              <a:rPr lang="en-US" sz="1600" kern="0" dirty="0"/>
              <a:t> la </a:t>
            </a:r>
            <a:r>
              <a:rPr lang="en-US" sz="1600" kern="0" dirty="0" err="1"/>
              <a:t>probabilità</a:t>
            </a:r>
            <a:r>
              <a:rPr lang="en-US" sz="1600" kern="0" dirty="0"/>
              <a:t> di </a:t>
            </a:r>
            <a:r>
              <a:rPr lang="en-US" sz="1600" kern="0" dirty="0" err="1"/>
              <a:t>acquisire</a:t>
            </a:r>
            <a:r>
              <a:rPr lang="en-US" sz="1600" kern="0" dirty="0"/>
              <a:t> </a:t>
            </a:r>
            <a:r>
              <a:rPr lang="en-US" sz="1600" kern="0" dirty="0" err="1"/>
              <a:t>problemi</a:t>
            </a:r>
            <a:r>
              <a:rPr lang="en-US" sz="1600" kern="0" dirty="0"/>
              <a:t> </a:t>
            </a:r>
            <a:r>
              <a:rPr lang="en-US" sz="1600" kern="0" dirty="0" err="1"/>
              <a:t>sporadici</a:t>
            </a:r>
            <a:r>
              <a:rPr lang="en-US" sz="1600" kern="0" dirty="0"/>
              <a:t> del </a:t>
            </a:r>
            <a:r>
              <a:rPr lang="en-US" sz="1600" kern="0" dirty="0" err="1"/>
              <a:t>circuito</a:t>
            </a:r>
            <a:r>
              <a:rPr lang="en-US" sz="1600" kern="0" dirty="0"/>
              <a:t>.</a:t>
            </a:r>
          </a:p>
          <a:p>
            <a:pPr marL="285750" indent="-285750" eaLnBrk="0" hangingPunct="0">
              <a:buFont typeface="Arial" panose="020B0604020202020204" pitchFamily="34" charset="0"/>
              <a:buChar char="−"/>
              <a:defRPr/>
            </a:pPr>
            <a:r>
              <a:rPr lang="en-US" sz="1600" u="sng" kern="0" dirty="0" err="1"/>
              <a:t>Qualità</a:t>
            </a:r>
            <a:r>
              <a:rPr lang="en-US" sz="1600" u="sng" kern="0" dirty="0"/>
              <a:t> del display</a:t>
            </a:r>
            <a:r>
              <a:rPr lang="en-US" sz="1600" kern="0" dirty="0"/>
              <a:t> – </a:t>
            </a:r>
            <a:r>
              <a:rPr lang="en-US" sz="1600" kern="0" dirty="0" err="1"/>
              <a:t>Dimensione</a:t>
            </a:r>
            <a:r>
              <a:rPr lang="en-US" sz="1600" kern="0" dirty="0"/>
              <a:t>, </a:t>
            </a:r>
            <a:r>
              <a:rPr lang="en-US" sz="1600" kern="0" dirty="0" err="1"/>
              <a:t>risoluzione</a:t>
            </a:r>
            <a:r>
              <a:rPr lang="en-US" sz="1600" kern="0" dirty="0"/>
              <a:t>, </a:t>
            </a:r>
            <a:r>
              <a:rPr lang="en-US" sz="1600" kern="0" dirty="0" err="1"/>
              <a:t>numero</a:t>
            </a:r>
            <a:r>
              <a:rPr lang="en-US" sz="1600" kern="0" dirty="0"/>
              <a:t> di </a:t>
            </a:r>
            <a:r>
              <a:rPr lang="en-US" sz="1600" kern="0" dirty="0" err="1"/>
              <a:t>livelli</a:t>
            </a:r>
            <a:r>
              <a:rPr lang="en-US" sz="1600" kern="0" dirty="0"/>
              <a:t> di </a:t>
            </a:r>
            <a:r>
              <a:rPr lang="en-US" sz="1600" kern="0" dirty="0" err="1"/>
              <a:t>gradazione</a:t>
            </a:r>
            <a:r>
              <a:rPr lang="en-US" sz="1600" kern="0" dirty="0"/>
              <a:t> di </a:t>
            </a:r>
            <a:r>
              <a:rPr lang="en-US" sz="1600" kern="0" dirty="0" err="1"/>
              <a:t>intensità</a:t>
            </a:r>
            <a:r>
              <a:rPr lang="en-US" sz="1600" kern="0" dirty="0"/>
              <a:t>.</a:t>
            </a:r>
          </a:p>
          <a:p>
            <a:pPr marL="285750" indent="-285750" eaLnBrk="0" hangingPunct="0">
              <a:buFont typeface="Arial" panose="020B0604020202020204" pitchFamily="34" charset="0"/>
              <a:buChar char="−"/>
              <a:defRPr/>
            </a:pPr>
            <a:r>
              <a:rPr lang="en-US" sz="1600" u="sng" kern="0" dirty="0" err="1"/>
              <a:t>Modalità</a:t>
            </a:r>
            <a:r>
              <a:rPr lang="en-US" sz="1600" u="sng" kern="0" dirty="0"/>
              <a:t> di trigger </a:t>
            </a:r>
            <a:r>
              <a:rPr lang="en-US" sz="1600" u="sng" kern="0" dirty="0" err="1"/>
              <a:t>avanzate</a:t>
            </a:r>
            <a:r>
              <a:rPr lang="en-US" sz="1600" kern="0" dirty="0"/>
              <a:t> – </a:t>
            </a:r>
            <a:r>
              <a:rPr lang="en-US" sz="1600" kern="0" dirty="0" err="1"/>
              <a:t>Larghezze</a:t>
            </a:r>
            <a:r>
              <a:rPr lang="en-US" sz="1600" kern="0" dirty="0"/>
              <a:t> di </a:t>
            </a:r>
            <a:r>
              <a:rPr lang="en-US" sz="1600" kern="0" dirty="0" err="1"/>
              <a:t>impulso</a:t>
            </a:r>
            <a:r>
              <a:rPr lang="en-US" sz="1600" kern="0" dirty="0"/>
              <a:t> con </a:t>
            </a:r>
            <a:r>
              <a:rPr lang="en-US" sz="1600" kern="0" dirty="0" err="1"/>
              <a:t>qualificatore</a:t>
            </a:r>
            <a:r>
              <a:rPr lang="en-US" sz="1600" kern="0" dirty="0"/>
              <a:t> </a:t>
            </a:r>
            <a:r>
              <a:rPr lang="en-US" sz="1600" kern="0" dirty="0" err="1"/>
              <a:t>temporale</a:t>
            </a:r>
            <a:r>
              <a:rPr lang="en-US" sz="1600" kern="0" dirty="0"/>
              <a:t>, Pattern, Video, Serial (</a:t>
            </a:r>
            <a:r>
              <a:rPr lang="en-US" sz="1600" kern="0" dirty="0" err="1"/>
              <a:t>Seriale</a:t>
            </a:r>
            <a:r>
              <a:rPr lang="en-US" sz="1600" kern="0" dirty="0"/>
              <a:t>), Pulse Violation (</a:t>
            </a:r>
            <a:r>
              <a:rPr lang="en-US" sz="1600" kern="0" dirty="0" err="1"/>
              <a:t>Violazione</a:t>
            </a:r>
            <a:r>
              <a:rPr lang="en-US" sz="1600" kern="0" dirty="0"/>
              <a:t> </a:t>
            </a:r>
            <a:r>
              <a:rPr lang="en-US" sz="1600" kern="0" dirty="0" err="1"/>
              <a:t>dell'impulso</a:t>
            </a:r>
            <a:r>
              <a:rPr lang="en-US" sz="1600" kern="0" dirty="0"/>
              <a:t>, </a:t>
            </a:r>
            <a:r>
              <a:rPr lang="en-US" sz="1600" kern="0" dirty="0" err="1"/>
              <a:t>ovvero</a:t>
            </a:r>
            <a:r>
              <a:rPr lang="en-US" sz="1600" kern="0" dirty="0"/>
              <a:t> </a:t>
            </a:r>
            <a:r>
              <a:rPr lang="en-US" sz="1600" kern="0" dirty="0" err="1"/>
              <a:t>velocità</a:t>
            </a:r>
            <a:r>
              <a:rPr lang="en-US" sz="1600" kern="0" dirty="0"/>
              <a:t> del </a:t>
            </a:r>
            <a:r>
              <a:rPr lang="en-US" sz="1600" kern="0" dirty="0" err="1"/>
              <a:t>fronte</a:t>
            </a:r>
            <a:r>
              <a:rPr lang="en-US" sz="1600" kern="0" dirty="0"/>
              <a:t>, tempo di </a:t>
            </a:r>
            <a:r>
              <a:rPr lang="en-US" sz="1600" kern="0" dirty="0" err="1"/>
              <a:t>impostazione</a:t>
            </a:r>
            <a:r>
              <a:rPr lang="en-US" sz="1600" kern="0" dirty="0"/>
              <a:t>/</a:t>
            </a:r>
            <a:r>
              <a:rPr lang="en-US" sz="1600" kern="0" dirty="0" err="1"/>
              <a:t>ritenuta</a:t>
            </a:r>
            <a:r>
              <a:rPr lang="en-US" sz="1600" kern="0" dirty="0"/>
              <a:t>, </a:t>
            </a:r>
            <a:r>
              <a:rPr lang="en-US" sz="1600" kern="0" dirty="0" err="1"/>
              <a:t>anomalie</a:t>
            </a:r>
            <a:r>
              <a:rPr lang="en-US" sz="1600" kern="0" dirty="0"/>
              <a:t>), e </a:t>
            </a:r>
            <a:r>
              <a:rPr lang="en-US" sz="1600" kern="0" dirty="0" err="1"/>
              <a:t>così</a:t>
            </a:r>
            <a:r>
              <a:rPr lang="en-US" sz="1600" kern="0" dirty="0"/>
              <a:t> via.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1143000"/>
            <a:ext cx="3467100" cy="205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56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4589"/>
            <a:ext cx="7858760" cy="514350"/>
          </a:xfrm>
        </p:spPr>
        <p:txBody>
          <a:bodyPr/>
          <a:lstStyle/>
          <a:p>
            <a:r>
              <a:rPr lang="it-IT" sz="3000" dirty="0"/>
              <a:t>Ulteriori informazioni sulle sonde - Modello di sonda dinamico/CA</a:t>
            </a:r>
            <a:endParaRPr lang="en-US" sz="30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457200" y="3429000"/>
            <a:ext cx="8534400" cy="2302877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Font typeface="Arial Narrow" panose="020B0606020202030204" pitchFamily="34" charset="0"/>
              <a:buChar char="―"/>
            </a:pPr>
            <a:r>
              <a:rPr lang="en-US" sz="1600" b="1" i="1" dirty="0" err="1">
                <a:latin typeface="+mn-lt"/>
              </a:rPr>
              <a:t>C</a:t>
            </a:r>
            <a:r>
              <a:rPr lang="en-US" sz="1600" b="1" i="1" baseline="-25000" dirty="0" err="1">
                <a:latin typeface="+mn-lt"/>
              </a:rPr>
              <a:t>oscilloscopio</a:t>
            </a:r>
            <a:r>
              <a:rPr lang="en-US" sz="1600" dirty="0">
                <a:latin typeface="+mn-lt"/>
              </a:rPr>
              <a:t> e </a:t>
            </a:r>
            <a:r>
              <a:rPr lang="en-US" sz="1600" b="1" i="1" dirty="0" err="1">
                <a:latin typeface="+mn-lt"/>
              </a:rPr>
              <a:t>C</a:t>
            </a:r>
            <a:r>
              <a:rPr lang="en-US" sz="1600" b="1" i="1" baseline="-25000" dirty="0" err="1">
                <a:latin typeface="+mn-lt"/>
              </a:rPr>
              <a:t>cavo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sono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capacitanze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inerenti</a:t>
            </a:r>
            <a:r>
              <a:rPr lang="en-US" sz="1600" dirty="0">
                <a:latin typeface="+mn-lt"/>
              </a:rPr>
              <a:t>/</a:t>
            </a:r>
            <a:r>
              <a:rPr lang="en-US" sz="1600" dirty="0" err="1">
                <a:latin typeface="+mn-lt"/>
              </a:rPr>
              <a:t>parrassitiche</a:t>
            </a:r>
            <a:r>
              <a:rPr lang="en-US" sz="1600" dirty="0">
                <a:latin typeface="+mn-lt"/>
              </a:rPr>
              <a:t> (non </a:t>
            </a:r>
            <a:r>
              <a:rPr lang="en-US" sz="1600" dirty="0" err="1">
                <a:latin typeface="+mn-lt"/>
              </a:rPr>
              <a:t>previste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intenzionalmente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nella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progettazione</a:t>
            </a:r>
            <a:r>
              <a:rPr lang="en-US" sz="1600" dirty="0" smtClean="0">
                <a:latin typeface="+mn-lt"/>
              </a:rPr>
              <a:t>)</a:t>
            </a:r>
          </a:p>
          <a:p>
            <a:pPr marL="285750" indent="-285750">
              <a:spcBef>
                <a:spcPts val="0"/>
              </a:spcBef>
              <a:buFont typeface="Arial Narrow" panose="020B0606020202030204" pitchFamily="34" charset="0"/>
              <a:buChar char="―"/>
            </a:pPr>
            <a:r>
              <a:rPr lang="en-US" sz="1600" b="1" i="1" dirty="0" err="1" smtClean="0">
                <a:latin typeface="+mn-lt"/>
              </a:rPr>
              <a:t>C</a:t>
            </a:r>
            <a:r>
              <a:rPr lang="en-US" sz="1600" b="1" i="1" baseline="-25000" dirty="0" err="1" smtClean="0">
                <a:latin typeface="+mn-lt"/>
              </a:rPr>
              <a:t>puntale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e </a:t>
            </a:r>
            <a:r>
              <a:rPr lang="en-US" sz="1600" b="1" i="1" dirty="0" err="1">
                <a:latin typeface="+mn-lt"/>
              </a:rPr>
              <a:t>C</a:t>
            </a:r>
            <a:r>
              <a:rPr lang="en-US" sz="1600" b="1" i="1" baseline="-25000" dirty="0" err="1">
                <a:latin typeface="+mn-lt"/>
              </a:rPr>
              <a:t>compensazione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sono</a:t>
            </a:r>
            <a:r>
              <a:rPr lang="en-US" sz="1600" dirty="0">
                <a:latin typeface="+mn-lt"/>
              </a:rPr>
              <a:t> state </a:t>
            </a:r>
            <a:r>
              <a:rPr lang="en-US" sz="1600" dirty="0" err="1">
                <a:latin typeface="+mn-lt"/>
              </a:rPr>
              <a:t>previste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intenzionalmente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nella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progettazione</a:t>
            </a:r>
            <a:r>
              <a:rPr lang="en-US" sz="1600" dirty="0">
                <a:latin typeface="+mn-lt"/>
              </a:rPr>
              <a:t>, in </a:t>
            </a:r>
            <a:r>
              <a:rPr lang="en-US" sz="1600" dirty="0" err="1">
                <a:latin typeface="+mn-lt"/>
              </a:rPr>
              <a:t>modo</a:t>
            </a:r>
            <a:r>
              <a:rPr lang="en-US" sz="1600" dirty="0">
                <a:latin typeface="+mn-lt"/>
              </a:rPr>
              <a:t> da </a:t>
            </a:r>
            <a:r>
              <a:rPr lang="en-US" sz="1600" dirty="0" err="1">
                <a:latin typeface="+mn-lt"/>
              </a:rPr>
              <a:t>compensare</a:t>
            </a:r>
            <a:r>
              <a:rPr lang="en-US" sz="1600" dirty="0">
                <a:latin typeface="+mn-lt"/>
              </a:rPr>
              <a:t> per </a:t>
            </a:r>
            <a:r>
              <a:rPr lang="en-US" sz="1600" b="1" i="1" dirty="0" err="1">
                <a:latin typeface="+mn-lt"/>
              </a:rPr>
              <a:t>C</a:t>
            </a:r>
            <a:r>
              <a:rPr lang="en-US" sz="1600" b="1" i="1" baseline="-25000" dirty="0" err="1">
                <a:latin typeface="+mn-lt"/>
              </a:rPr>
              <a:t>oscilloscopio</a:t>
            </a:r>
            <a:r>
              <a:rPr lang="en-US" sz="1600" dirty="0">
                <a:latin typeface="+mn-lt"/>
              </a:rPr>
              <a:t> e </a:t>
            </a:r>
            <a:r>
              <a:rPr lang="en-US" sz="1600" b="1" i="1" dirty="0" err="1">
                <a:latin typeface="+mn-lt"/>
              </a:rPr>
              <a:t>C</a:t>
            </a:r>
            <a:r>
              <a:rPr lang="en-US" sz="1600" b="1" i="1" baseline="-25000" dirty="0" err="1">
                <a:latin typeface="+mn-lt"/>
              </a:rPr>
              <a:t>cavo</a:t>
            </a:r>
            <a:r>
              <a:rPr lang="en-US" sz="1600" dirty="0">
                <a:latin typeface="+mn-lt"/>
              </a:rPr>
              <a:t>.</a:t>
            </a:r>
          </a:p>
          <a:p>
            <a:pPr marL="285750" indent="-285750">
              <a:spcBef>
                <a:spcPts val="0"/>
              </a:spcBef>
              <a:buFont typeface="Arial Narrow" panose="020B0606020202030204" pitchFamily="34" charset="0"/>
              <a:buChar char="―"/>
            </a:pPr>
            <a:r>
              <a:rPr lang="en-US" sz="1600" dirty="0">
                <a:latin typeface="+mn-lt"/>
              </a:rPr>
              <a:t>Con </a:t>
            </a:r>
            <a:r>
              <a:rPr lang="en-US" sz="1600" dirty="0" err="1">
                <a:latin typeface="+mn-lt"/>
              </a:rPr>
              <a:t>una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compensazione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delle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sonde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regolata</a:t>
            </a:r>
            <a:r>
              <a:rPr lang="en-US" sz="1600" dirty="0">
                <a:latin typeface="+mn-lt"/>
              </a:rPr>
              <a:t> in </a:t>
            </a:r>
            <a:r>
              <a:rPr lang="en-US" sz="1600" dirty="0" err="1">
                <a:latin typeface="+mn-lt"/>
              </a:rPr>
              <a:t>modo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appropriato</a:t>
            </a:r>
            <a:r>
              <a:rPr lang="en-US" sz="1600" dirty="0">
                <a:latin typeface="+mn-lt"/>
              </a:rPr>
              <a:t>, </a:t>
            </a:r>
            <a:r>
              <a:rPr lang="en-US" sz="1600" dirty="0" err="1">
                <a:latin typeface="+mn-lt"/>
              </a:rPr>
              <a:t>l'attenuazione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dinamica</a:t>
            </a:r>
            <a:r>
              <a:rPr lang="en-US" sz="1600" dirty="0">
                <a:latin typeface="+mn-lt"/>
              </a:rPr>
              <a:t>/CA </a:t>
            </a:r>
            <a:r>
              <a:rPr lang="en-US" sz="1600" dirty="0" err="1">
                <a:latin typeface="+mn-lt"/>
              </a:rPr>
              <a:t>dovuta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alle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reattanze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capacitative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dipendenti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dalla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frequenza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dovrebbero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corrispondere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all'attenuazione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dell'attenuatore</a:t>
            </a:r>
            <a:r>
              <a:rPr lang="en-US" sz="1600" dirty="0">
                <a:latin typeface="+mn-lt"/>
              </a:rPr>
              <a:t> di </a:t>
            </a:r>
            <a:r>
              <a:rPr lang="en-US" sz="1600" dirty="0" err="1">
                <a:latin typeface="+mn-lt"/>
              </a:rPr>
              <a:t>tensione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resistivo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previsto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nella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progettazione</a:t>
            </a:r>
            <a:r>
              <a:rPr lang="en-US" sz="1600" dirty="0">
                <a:latin typeface="+mn-lt"/>
              </a:rPr>
              <a:t> (10:1).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1811" y="1468733"/>
            <a:ext cx="2667000" cy="150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24200" y="711764"/>
            <a:ext cx="5867400" cy="226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937990" y="2819400"/>
            <a:ext cx="3139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/>
              <a:t>Modello</a:t>
            </a:r>
            <a:r>
              <a:rPr lang="en-US" sz="1600" b="1" dirty="0"/>
              <a:t> di </a:t>
            </a:r>
            <a:r>
              <a:rPr lang="en-US" sz="1600" b="1" dirty="0" err="1"/>
              <a:t>sonda</a:t>
            </a:r>
            <a:r>
              <a:rPr lang="en-US" sz="1600" b="1" dirty="0"/>
              <a:t> </a:t>
            </a:r>
            <a:r>
              <a:rPr lang="en-US" sz="1600" b="1" dirty="0" err="1"/>
              <a:t>passiva</a:t>
            </a:r>
            <a:r>
              <a:rPr lang="en-US" sz="1600" b="1" dirty="0"/>
              <a:t> 10:1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9934" y="5934596"/>
            <a:ext cx="7576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/>
              <a:t>Dove </a:t>
            </a:r>
            <a:r>
              <a:rPr lang="en-US" sz="1600" b="1" i="1" dirty="0" err="1"/>
              <a:t>C</a:t>
            </a:r>
            <a:r>
              <a:rPr lang="en-US" sz="1600" b="1" i="1" baseline="-25000" dirty="0" err="1"/>
              <a:t>parallela</a:t>
            </a:r>
            <a:r>
              <a:rPr lang="en-US" sz="1600" b="1" i="1" dirty="0"/>
              <a:t> è la </a:t>
            </a:r>
            <a:r>
              <a:rPr lang="en-US" sz="1600" b="1" i="1" dirty="0" err="1"/>
              <a:t>combinazione</a:t>
            </a:r>
            <a:r>
              <a:rPr lang="en-US" sz="1600" b="1" i="1" dirty="0"/>
              <a:t> </a:t>
            </a:r>
            <a:r>
              <a:rPr lang="en-US" sz="1600" b="1" i="1" dirty="0" err="1"/>
              <a:t>parallela</a:t>
            </a:r>
            <a:r>
              <a:rPr lang="en-US" sz="1600" b="1" i="1" dirty="0"/>
              <a:t> di </a:t>
            </a:r>
            <a:r>
              <a:rPr lang="en-US" sz="1600" b="1" i="1" dirty="0" err="1"/>
              <a:t>C</a:t>
            </a:r>
            <a:r>
              <a:rPr lang="en-US" sz="1600" b="1" i="1" baseline="-25000" dirty="0" err="1"/>
              <a:t>compensazione</a:t>
            </a:r>
            <a:r>
              <a:rPr lang="en-US" sz="1600" b="1" i="1" dirty="0"/>
              <a:t> + </a:t>
            </a:r>
            <a:r>
              <a:rPr lang="en-US" sz="1600" b="1" i="1" dirty="0" err="1"/>
              <a:t>C</a:t>
            </a:r>
            <a:r>
              <a:rPr lang="en-US" sz="1600" b="1" i="1" baseline="-25000" dirty="0" err="1"/>
              <a:t>cavo</a:t>
            </a:r>
            <a:r>
              <a:rPr lang="en-US" sz="1600" b="1" i="1" dirty="0"/>
              <a:t> + </a:t>
            </a:r>
            <a:r>
              <a:rPr lang="en-US" sz="1600" b="1" i="1" dirty="0" err="1"/>
              <a:t>C</a:t>
            </a:r>
            <a:r>
              <a:rPr lang="en-US" sz="1600" b="1" i="1" baseline="-25000" dirty="0" err="1"/>
              <a:t>oscilloscopio</a:t>
            </a:r>
            <a:endParaRPr lang="en-US" sz="1600" b="1" i="1" baseline="-250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05807" y="5257800"/>
            <a:ext cx="2028825" cy="60007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1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Compensazione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sonde</a:t>
            </a:r>
            <a:endParaRPr lang="en-US" sz="32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619432" y="4191000"/>
            <a:ext cx="7924800" cy="1981200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it-IT" sz="1800" dirty="0">
                <a:solidFill>
                  <a:schemeClr val="tx1"/>
                </a:solidFill>
                <a:latin typeface="+mn-lt"/>
              </a:rPr>
              <a:t>Collegare le sonde Channel-1 (Canale-1) e Channel-2 (Canale-2) al terminale </a:t>
            </a:r>
            <a:br>
              <a:rPr lang="it-IT" sz="1800" dirty="0">
                <a:solidFill>
                  <a:schemeClr val="tx1"/>
                </a:solidFill>
                <a:latin typeface="+mn-lt"/>
              </a:rPr>
            </a:br>
            <a:r>
              <a:rPr lang="it-IT" sz="1800" dirty="0">
                <a:solidFill>
                  <a:schemeClr val="tx1"/>
                </a:solidFill>
                <a:latin typeface="+mn-lt"/>
              </a:rPr>
              <a:t>“Probe Comp” (Comp. sonda), uguale a Demo 2.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it-IT" sz="1800" dirty="0">
                <a:solidFill>
                  <a:schemeClr val="tx1"/>
                </a:solidFill>
                <a:latin typeface="+mn-lt"/>
              </a:rPr>
              <a:t>Regolare le manopole V/div e s/div, in modo da visualizzare entrambe le forme d'onda sullo schermo.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it-IT" sz="1800" dirty="0">
                <a:solidFill>
                  <a:schemeClr val="tx1"/>
                </a:solidFill>
                <a:latin typeface="+mn-lt"/>
              </a:rPr>
              <a:t>Utilizzando un piccolo cacciavite piatto, regolare il condensatore a compensazione variabile della sonda (Ccomp) su entrambe le sonde per una risposta piatta (quadra).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1154" y="3532275"/>
            <a:ext cx="2577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/>
              <a:t>Compensazione</a:t>
            </a:r>
            <a:r>
              <a:rPr lang="en-US" sz="1600" b="1" dirty="0"/>
              <a:t> </a:t>
            </a:r>
            <a:r>
              <a:rPr lang="en-US" sz="1600" b="1" dirty="0" err="1"/>
              <a:t>corretta</a:t>
            </a:r>
            <a:endParaRPr lang="en-US" sz="1600" b="1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10" descr="Fig21.png"/>
          <p:cNvPicPr>
            <a:picLocks noChangeAspect="1"/>
          </p:cNvPicPr>
          <p:nvPr/>
        </p:nvPicPr>
        <p:blipFill>
          <a:blip r:embed="rId3" cstate="screen"/>
          <a:srcRect t="10686"/>
          <a:stretch>
            <a:fillRect/>
          </a:stretch>
        </p:blipFill>
        <p:spPr>
          <a:xfrm>
            <a:off x="619432" y="1246275"/>
            <a:ext cx="3810000" cy="2292679"/>
          </a:xfrm>
          <a:prstGeom prst="rect">
            <a:avLst/>
          </a:prstGeom>
        </p:spPr>
      </p:pic>
      <p:pic>
        <p:nvPicPr>
          <p:cNvPr id="13" name="Picture 12" descr="Fig22.png"/>
          <p:cNvPicPr>
            <a:picLocks noChangeAspect="1"/>
          </p:cNvPicPr>
          <p:nvPr/>
        </p:nvPicPr>
        <p:blipFill>
          <a:blip r:embed="rId4" cstate="screen"/>
          <a:srcRect t="10686"/>
          <a:stretch>
            <a:fillRect/>
          </a:stretch>
        </p:blipFill>
        <p:spPr>
          <a:xfrm>
            <a:off x="4734232" y="1246275"/>
            <a:ext cx="3810000" cy="22926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67200" y="3538954"/>
            <a:ext cx="4969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Channel-1 (Canale-1) (</a:t>
            </a:r>
            <a:r>
              <a:rPr lang="en-US" sz="1600" b="1" dirty="0" err="1"/>
              <a:t>giallo</a:t>
            </a:r>
            <a:r>
              <a:rPr lang="en-US" sz="1600" b="1" dirty="0"/>
              <a:t>) = </a:t>
            </a:r>
            <a:r>
              <a:rPr lang="en-US" sz="1600" b="1" dirty="0" err="1"/>
              <a:t>Sovracompensato</a:t>
            </a:r>
            <a:endParaRPr lang="en-US" sz="1600" b="1" dirty="0"/>
          </a:p>
          <a:p>
            <a:r>
              <a:rPr lang="en-US" sz="1600" b="1" dirty="0"/>
              <a:t>Channel-2 (Canale-2) (</a:t>
            </a:r>
            <a:r>
              <a:rPr lang="en-US" sz="1600" b="1" dirty="0" err="1"/>
              <a:t>verde</a:t>
            </a:r>
            <a:r>
              <a:rPr lang="en-US" sz="1600" b="1" dirty="0"/>
              <a:t>) = </a:t>
            </a:r>
            <a:r>
              <a:rPr lang="en-US" sz="1600" b="1" dirty="0" err="1"/>
              <a:t>Sottocompensato</a:t>
            </a:r>
            <a:endParaRPr lang="en-US" sz="1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18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Caricamento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sonde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685800"/>
            <a:ext cx="7777163" cy="5128269"/>
          </a:xfrm>
        </p:spPr>
        <p:txBody>
          <a:bodyPr/>
          <a:lstStyle/>
          <a:p>
            <a:pPr marL="285750" indent="-285750">
              <a:buFont typeface="Arial Narrow" panose="020B0606020202030204" pitchFamily="34" charset="0"/>
              <a:buChar char="―"/>
            </a:pPr>
            <a:r>
              <a:rPr lang="it-IT" dirty="0"/>
              <a:t>Il modello di ingresso di sonde e oscilloscopio può essere semplificato fino a un singolo resistore e condensatore</a:t>
            </a:r>
            <a:r>
              <a:rPr lang="it-IT" dirty="0" smtClean="0"/>
              <a:t>.</a:t>
            </a:r>
          </a:p>
          <a:p>
            <a:pPr marL="285750" indent="-285750">
              <a:buFont typeface="Arial Narrow" panose="020B0606020202030204" pitchFamily="34" charset="0"/>
              <a:buChar char="―"/>
            </a:pPr>
            <a:endParaRPr lang="it-IT" dirty="0"/>
          </a:p>
          <a:p>
            <a:pPr marL="285750" indent="-285750">
              <a:buFont typeface="Arial Narrow" panose="020B0606020202030204" pitchFamily="34" charset="0"/>
              <a:buChar char="―"/>
            </a:pPr>
            <a:endParaRPr lang="it-IT" dirty="0" smtClean="0"/>
          </a:p>
          <a:p>
            <a:pPr marL="285750" indent="-285750">
              <a:buFont typeface="Arial Narrow" panose="020B0606020202030204" pitchFamily="34" charset="0"/>
              <a:buChar char="―"/>
            </a:pPr>
            <a:endParaRPr lang="it-IT" dirty="0"/>
          </a:p>
          <a:p>
            <a:pPr marL="285750" indent="-285750">
              <a:buFont typeface="Arial Narrow" panose="020B0606020202030204" pitchFamily="34" charset="0"/>
              <a:buChar char="―"/>
            </a:pPr>
            <a:endParaRPr lang="it-IT" dirty="0" smtClean="0"/>
          </a:p>
          <a:p>
            <a:pPr marL="285750" indent="-285750">
              <a:buFont typeface="Arial Narrow" panose="020B0606020202030204" pitchFamily="34" charset="0"/>
              <a:buChar char="―"/>
            </a:pPr>
            <a:endParaRPr lang="it-IT" dirty="0"/>
          </a:p>
          <a:p>
            <a:pPr marL="285750" indent="-285750">
              <a:buFont typeface="Arial Narrow" panose="020B0606020202030204" pitchFamily="34" charset="0"/>
              <a:buChar char="―"/>
            </a:pPr>
            <a:r>
              <a:rPr lang="it-IT" dirty="0"/>
              <a:t>Qualsiasi strumento, non solo gli oscilloscopi, collegato a un circuito diventa parte del circuito sottoposto a test e influirà sui risultati misurati, in particolare a frequenze più elevate. </a:t>
            </a:r>
          </a:p>
          <a:p>
            <a:pPr marL="285750" indent="-285750">
              <a:buFont typeface="Arial Narrow" panose="020B0606020202030204" pitchFamily="34" charset="0"/>
              <a:buChar char="―"/>
            </a:pPr>
            <a:r>
              <a:rPr lang="it-IT" dirty="0"/>
              <a:t>Nel “caricamento” sono impliciti gli effetti negativi che la sonda/l'oscilloscopio potrebbe avere sulle prestazioni del circuito.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9" descr="Fig2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13285" y="1668463"/>
            <a:ext cx="2369746" cy="17518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89685" y="2049463"/>
            <a:ext cx="115768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/>
              <a:t>C</a:t>
            </a:r>
            <a:r>
              <a:rPr lang="en-US" sz="1600" b="1" baseline="-25000" dirty="0" err="1"/>
              <a:t>Caricamento</a:t>
            </a:r>
            <a:endParaRPr lang="en-US" sz="1600" b="1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2746124" y="2201863"/>
            <a:ext cx="133432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 </a:t>
            </a:r>
            <a:r>
              <a:rPr lang="en-US" sz="1600" b="1" dirty="0" err="1"/>
              <a:t>R</a:t>
            </a:r>
            <a:r>
              <a:rPr lang="en-US" sz="1600" b="1" baseline="-25000" dirty="0" err="1"/>
              <a:t>Caricamento</a:t>
            </a:r>
            <a:r>
              <a:rPr lang="en-US" sz="1600" b="1" baseline="-25000" dirty="0"/>
              <a:t> 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734751" y="3446060"/>
            <a:ext cx="7239000" cy="45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buFont typeface="Arial" pitchFamily="34" charset="0"/>
              <a:buNone/>
              <a:defRPr sz="2800" kern="1200" baseline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87375" indent="-169863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55575" algn="l" defTabSz="893763" rtl="0" eaLnBrk="1" latinLnBrk="0" hangingPunct="1">
              <a:spcBef>
                <a:spcPts val="600"/>
              </a:spcBef>
              <a:buClr>
                <a:srgbClr val="9C9C9C"/>
              </a:buClr>
              <a:buFont typeface="Arial" panose="020B0604020202020204" pitchFamily="34" charset="0"/>
              <a:buChar char="-"/>
              <a:defRPr sz="1800" kern="1200">
                <a:solidFill>
                  <a:srgbClr val="9C9C9C"/>
                </a:solidFill>
                <a:latin typeface="+mn-lt"/>
                <a:ea typeface="+mn-ea"/>
                <a:cs typeface="+mn-cs"/>
              </a:defRPr>
            </a:lvl3pPr>
            <a:lvl4pPr marL="1177925" indent="-161925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171450" algn="l" defTabSz="914400" rtl="0" eaLnBrk="1" latinLnBrk="0" hangingPunct="1">
              <a:spcBef>
                <a:spcPts val="300"/>
              </a:spcBef>
              <a:buFont typeface="Arial" pitchFamily="34" charset="0"/>
              <a:buChar char="-"/>
              <a:defRPr sz="1800" kern="1200">
                <a:solidFill>
                  <a:srgbClr val="9C9C9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i="1" dirty="0" smtClean="0">
                <a:solidFill>
                  <a:schemeClr val="tx1"/>
                </a:solidFill>
              </a:rPr>
              <a:t>Modello di caricamento di sonda + oscilloscopio</a:t>
            </a:r>
          </a:p>
          <a:p>
            <a:endParaRPr lang="en-US" sz="1800" i="1" dirty="0" smtClean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3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Assegnazione</a:t>
            </a:r>
            <a:endParaRPr lang="en-US" sz="32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725076" y="3429000"/>
            <a:ext cx="8037924" cy="1905000"/>
          </a:xfrm>
        </p:spPr>
        <p:txBody>
          <a:bodyPr/>
          <a:lstStyle/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800" dirty="0" err="1"/>
              <a:t>Supponendo</a:t>
            </a:r>
            <a:r>
              <a:rPr lang="en-US" sz="1800" dirty="0"/>
              <a:t> </a:t>
            </a:r>
            <a:r>
              <a:rPr lang="en-US" sz="1800" dirty="0" err="1"/>
              <a:t>che</a:t>
            </a:r>
            <a:r>
              <a:rPr lang="en-US" sz="1800" dirty="0"/>
              <a:t> </a:t>
            </a:r>
            <a:r>
              <a:rPr lang="en-US" sz="1800" b="1" i="1" dirty="0" err="1"/>
              <a:t>C</a:t>
            </a:r>
            <a:r>
              <a:rPr lang="en-US" sz="1800" b="1" i="1" baseline="-25000" dirty="0" err="1"/>
              <a:t>oscilloscopio</a:t>
            </a:r>
            <a:r>
              <a:rPr lang="en-US" sz="1800" dirty="0"/>
              <a:t> = 15pF, </a:t>
            </a:r>
            <a:r>
              <a:rPr lang="en-US" sz="1800" b="1" i="1" dirty="0" err="1"/>
              <a:t>C</a:t>
            </a:r>
            <a:r>
              <a:rPr lang="en-US" sz="1800" b="1" i="1" baseline="-25000" dirty="0" err="1"/>
              <a:t>cavo</a:t>
            </a:r>
            <a:r>
              <a:rPr lang="en-US" sz="1800" dirty="0"/>
              <a:t> = 100pF e </a:t>
            </a:r>
            <a:r>
              <a:rPr lang="en-US" sz="1800" b="1" i="1" dirty="0" err="1"/>
              <a:t>C</a:t>
            </a:r>
            <a:r>
              <a:rPr lang="en-US" sz="1800" b="1" i="1" baseline="-25000" dirty="0" err="1"/>
              <a:t>puntale</a:t>
            </a:r>
            <a:r>
              <a:rPr lang="en-US" sz="1800" dirty="0"/>
              <a:t> = 15pF, </a:t>
            </a:r>
            <a:r>
              <a:rPr lang="en-US" sz="1800" dirty="0" err="1"/>
              <a:t>calcolare</a:t>
            </a:r>
            <a:r>
              <a:rPr lang="en-US" sz="1800" dirty="0"/>
              <a:t> </a:t>
            </a:r>
            <a:r>
              <a:rPr lang="en-US" sz="1800" dirty="0" err="1"/>
              <a:t>Ccompensazione</a:t>
            </a:r>
            <a:r>
              <a:rPr lang="en-US" sz="1800" dirty="0"/>
              <a:t> se </a:t>
            </a:r>
            <a:r>
              <a:rPr lang="en-US" sz="1800" dirty="0" err="1"/>
              <a:t>regolato</a:t>
            </a:r>
            <a:r>
              <a:rPr lang="en-US" sz="1800" dirty="0"/>
              <a:t> </a:t>
            </a:r>
            <a:r>
              <a:rPr lang="en-US" sz="1800" dirty="0" err="1"/>
              <a:t>correttamente</a:t>
            </a:r>
            <a:r>
              <a:rPr lang="en-US" sz="1800" dirty="0"/>
              <a:t>.     </a:t>
            </a:r>
            <a:r>
              <a:rPr lang="en-US" sz="1800" b="1" i="1" dirty="0" err="1"/>
              <a:t>C</a:t>
            </a:r>
            <a:r>
              <a:rPr lang="en-US" sz="1800" b="1" i="1" baseline="-25000" dirty="0" err="1"/>
              <a:t>compensazione</a:t>
            </a:r>
            <a:r>
              <a:rPr lang="en-US" sz="1800" dirty="0"/>
              <a:t> = ______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800" dirty="0" err="1"/>
              <a:t>Utilizzando</a:t>
            </a:r>
            <a:r>
              <a:rPr lang="en-US" sz="1800" dirty="0"/>
              <a:t> </a:t>
            </a:r>
            <a:r>
              <a:rPr lang="en-US" sz="1800" dirty="0" err="1"/>
              <a:t>il</a:t>
            </a:r>
            <a:r>
              <a:rPr lang="en-US" sz="1800" dirty="0"/>
              <a:t> </a:t>
            </a:r>
            <a:r>
              <a:rPr lang="en-US" sz="1800" dirty="0" err="1"/>
              <a:t>valore</a:t>
            </a:r>
            <a:r>
              <a:rPr lang="en-US" sz="1800" dirty="0"/>
              <a:t> </a:t>
            </a:r>
            <a:r>
              <a:rPr lang="en-US" sz="1800" dirty="0" err="1"/>
              <a:t>calcolato</a:t>
            </a:r>
            <a:r>
              <a:rPr lang="en-US" sz="1800" dirty="0"/>
              <a:t> di </a:t>
            </a:r>
            <a:r>
              <a:rPr lang="en-US" sz="1800" b="1" i="1" dirty="0" err="1"/>
              <a:t>C</a:t>
            </a:r>
            <a:r>
              <a:rPr lang="en-US" sz="1800" b="1" i="1" baseline="-25000" dirty="0" err="1"/>
              <a:t>compensazione</a:t>
            </a:r>
            <a:r>
              <a:rPr lang="en-US" sz="1800" dirty="0"/>
              <a:t>, </a:t>
            </a:r>
            <a:r>
              <a:rPr lang="en-US" sz="1800" dirty="0" err="1"/>
              <a:t>calcolare</a:t>
            </a:r>
            <a:r>
              <a:rPr lang="en-US" sz="1800" dirty="0"/>
              <a:t> </a:t>
            </a:r>
            <a:r>
              <a:rPr lang="en-US" sz="1800" b="1" i="1" dirty="0" err="1"/>
              <a:t>C</a:t>
            </a:r>
            <a:r>
              <a:rPr lang="en-US" sz="1800" b="1" i="1" baseline="-25000" dirty="0" err="1"/>
              <a:t>Caricamento</a:t>
            </a:r>
            <a:r>
              <a:rPr lang="en-US" sz="1800" dirty="0"/>
              <a:t>. </a:t>
            </a:r>
            <a:r>
              <a:rPr lang="en-US" sz="1800" dirty="0" smtClean="0"/>
              <a:t>  </a:t>
            </a:r>
            <a:r>
              <a:rPr lang="en-US" sz="1800" b="1" i="1" dirty="0" err="1"/>
              <a:t>C</a:t>
            </a:r>
            <a:r>
              <a:rPr lang="en-US" sz="1800" b="1" i="1" baseline="-25000" dirty="0" err="1"/>
              <a:t>Caricamento</a:t>
            </a:r>
            <a:r>
              <a:rPr lang="en-US" sz="1800" dirty="0"/>
              <a:t> = ______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800" dirty="0" err="1"/>
              <a:t>Utilizzando</a:t>
            </a:r>
            <a:r>
              <a:rPr lang="en-US" sz="1800" dirty="0"/>
              <a:t> </a:t>
            </a:r>
            <a:r>
              <a:rPr lang="en-US" sz="1800" dirty="0" err="1"/>
              <a:t>il</a:t>
            </a:r>
            <a:r>
              <a:rPr lang="en-US" sz="1800" dirty="0"/>
              <a:t> </a:t>
            </a:r>
            <a:r>
              <a:rPr lang="en-US" sz="1800" dirty="0" err="1"/>
              <a:t>valore</a:t>
            </a:r>
            <a:r>
              <a:rPr lang="en-US" sz="1800" dirty="0"/>
              <a:t> </a:t>
            </a:r>
            <a:r>
              <a:rPr lang="en-US" sz="1800" dirty="0" err="1"/>
              <a:t>calcolato</a:t>
            </a:r>
            <a:r>
              <a:rPr lang="en-US" sz="1800" dirty="0"/>
              <a:t> di </a:t>
            </a:r>
            <a:r>
              <a:rPr lang="en-US" sz="1800" b="1" i="1" dirty="0" err="1"/>
              <a:t>C</a:t>
            </a:r>
            <a:r>
              <a:rPr lang="en-US" sz="1800" b="1" i="1" baseline="-25000" dirty="0" err="1"/>
              <a:t>Caricamento</a:t>
            </a:r>
            <a:r>
              <a:rPr lang="en-US" sz="1800" dirty="0"/>
              <a:t>, </a:t>
            </a:r>
            <a:r>
              <a:rPr lang="en-US" sz="1800" dirty="0" err="1"/>
              <a:t>calcolare</a:t>
            </a:r>
            <a:r>
              <a:rPr lang="en-US" sz="1800" dirty="0"/>
              <a:t> la </a:t>
            </a:r>
            <a:r>
              <a:rPr lang="en-US" sz="1800" dirty="0" err="1"/>
              <a:t>reattanza</a:t>
            </a:r>
            <a:r>
              <a:rPr lang="en-US" sz="1800" dirty="0"/>
              <a:t> </a:t>
            </a:r>
            <a:r>
              <a:rPr lang="en-US" sz="1800" dirty="0" err="1"/>
              <a:t>capacitiva</a:t>
            </a:r>
            <a:r>
              <a:rPr lang="en-US" sz="1800" dirty="0"/>
              <a:t> di </a:t>
            </a:r>
            <a:r>
              <a:rPr lang="en-US" sz="1800" b="1" i="1" dirty="0" err="1"/>
              <a:t>C</a:t>
            </a:r>
            <a:r>
              <a:rPr lang="en-US" sz="1800" b="1" i="1" baseline="-25000" dirty="0" err="1"/>
              <a:t>Caricamento</a:t>
            </a:r>
            <a:r>
              <a:rPr lang="en-US" sz="1800" dirty="0"/>
              <a:t> a 500 </a:t>
            </a:r>
            <a:r>
              <a:rPr lang="en-US" sz="1800" dirty="0" err="1"/>
              <a:t>MHz.</a:t>
            </a:r>
            <a:r>
              <a:rPr lang="en-US" sz="1800" dirty="0"/>
              <a:t>     X</a:t>
            </a:r>
            <a:r>
              <a:rPr lang="en-US" sz="1800" b="1" i="1" baseline="-25000" dirty="0"/>
              <a:t>C-</a:t>
            </a:r>
            <a:r>
              <a:rPr lang="en-US" sz="1800" b="1" i="1" baseline="-25000" dirty="0" err="1"/>
              <a:t>Caricamento</a:t>
            </a:r>
            <a:r>
              <a:rPr lang="en-US" sz="1800" dirty="0"/>
              <a:t> = ______</a:t>
            </a:r>
          </a:p>
          <a:p>
            <a:pPr>
              <a:spcBef>
                <a:spcPts val="0"/>
              </a:spcBef>
              <a:buClr>
                <a:schemeClr val="accent1"/>
              </a:buClr>
            </a:pPr>
            <a:endParaRPr lang="en-US" sz="1800" dirty="0"/>
          </a:p>
        </p:txBody>
      </p:sp>
      <p:pic>
        <p:nvPicPr>
          <p:cNvPr id="10" name="Picture 9" descr="Fig2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96000" y="1332833"/>
            <a:ext cx="1783881" cy="13187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84052" y="1630671"/>
            <a:ext cx="13789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 </a:t>
            </a:r>
            <a:r>
              <a:rPr lang="en-US" sz="1400" baseline="-25000" dirty="0" err="1">
                <a:solidFill>
                  <a:srgbClr val="FF0000"/>
                </a:solidFill>
              </a:rPr>
              <a:t>caricamento</a:t>
            </a:r>
            <a:r>
              <a:rPr lang="en-US" sz="1400" dirty="0">
                <a:solidFill>
                  <a:srgbClr val="FF0000"/>
                </a:solidFill>
              </a:rPr>
              <a:t> = ?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9342" y="1152691"/>
            <a:ext cx="4358997" cy="167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 bwMode="auto">
          <a:xfrm>
            <a:off x="4927543" y="1448304"/>
            <a:ext cx="968279" cy="968666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04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934960" cy="514350"/>
          </a:xfrm>
        </p:spPr>
        <p:txBody>
          <a:bodyPr/>
          <a:lstStyle/>
          <a:p>
            <a:r>
              <a:rPr lang="it-IT" dirty="0"/>
              <a:t>Utilizzo della Guida di laboratorio/esercitazioni sull'oscilloscopio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2473" y="1371599"/>
            <a:ext cx="4810127" cy="4727448"/>
          </a:xfrm>
        </p:spPr>
        <p:txBody>
          <a:bodyPr/>
          <a:lstStyle/>
          <a:p>
            <a:pPr marL="0" lvl="0" indent="0" eaLnBrk="0" hangingPunct="0">
              <a:lnSpc>
                <a:spcPct val="116000"/>
              </a:lnSpc>
              <a:spcAft>
                <a:spcPts val="400"/>
              </a:spcAft>
              <a:buClr>
                <a:schemeClr val="accent1"/>
              </a:buClr>
              <a:buNone/>
            </a:pPr>
            <a:r>
              <a:rPr lang="it-IT" b="1" i="1" u="sng" dirty="0"/>
              <a:t>Compito a casa</a:t>
            </a:r>
            <a:r>
              <a:rPr lang="en-US" b="1" i="1" kern="0" dirty="0"/>
              <a:t> – </a:t>
            </a:r>
            <a:r>
              <a:rPr lang="it-IT" i="1" dirty="0"/>
              <a:t>Leggere le sezioni seguenti prima della vostra 1</a:t>
            </a:r>
            <a:r>
              <a:rPr lang="it-IT" i="1" baseline="30000" dirty="0"/>
              <a:t>°</a:t>
            </a:r>
            <a:r>
              <a:rPr lang="en-US" i="1" kern="0" dirty="0"/>
              <a:t> </a:t>
            </a:r>
            <a:r>
              <a:rPr lang="it-IT" i="1" dirty="0"/>
              <a:t>sessione di laboratorio sull'oscilloscopio:</a:t>
            </a:r>
            <a:endParaRPr lang="en-US" i="1" kern="0" dirty="0"/>
          </a:p>
          <a:p>
            <a:pPr marL="457200" lvl="1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1600" b="1" u="sng" dirty="0" err="1"/>
              <a:t>Sezione</a:t>
            </a:r>
            <a:r>
              <a:rPr lang="en-US" sz="1600" b="1" u="sng" dirty="0"/>
              <a:t> 1</a:t>
            </a:r>
            <a:r>
              <a:rPr lang="en-US" sz="1600" u="sng" dirty="0"/>
              <a:t> – </a:t>
            </a:r>
            <a:r>
              <a:rPr lang="en-US" sz="1600" u="sng" dirty="0" err="1"/>
              <a:t>Operazioni</a:t>
            </a:r>
            <a:r>
              <a:rPr lang="en-US" sz="1600" u="sng" dirty="0"/>
              <a:t> </a:t>
            </a:r>
            <a:r>
              <a:rPr lang="en-US" sz="1600" u="sng" dirty="0" err="1"/>
              <a:t>preliminari</a:t>
            </a:r>
            <a:endParaRPr lang="en-US" sz="1600" u="sng" dirty="0"/>
          </a:p>
          <a:p>
            <a:pPr marL="457200" lvl="4" indent="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chemeClr val="tx1"/>
                </a:solidFill>
              </a:rPr>
              <a:t>Utilizzo delle sonde dell’oscilloscopio</a:t>
            </a:r>
          </a:p>
          <a:p>
            <a:pPr marL="457200" lvl="4" indent="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chemeClr val="tx1"/>
                </a:solidFill>
              </a:rPr>
              <a:t>Informazioni preliminari sul pannello frontale</a:t>
            </a:r>
          </a:p>
          <a:p>
            <a:pPr marL="457200" lvl="1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it-IT" sz="1600" b="1" u="sng" dirty="0" smtClean="0"/>
              <a:t>Appendice</a:t>
            </a:r>
            <a:r>
              <a:rPr lang="en-US" sz="1600" b="1" u="sng" kern="0" dirty="0" smtClean="0"/>
              <a:t> A</a:t>
            </a:r>
            <a:r>
              <a:rPr lang="en-US" sz="1600" dirty="0" smtClean="0"/>
              <a:t>– </a:t>
            </a:r>
            <a:r>
              <a:rPr lang="it-IT" sz="1600" dirty="0"/>
              <a:t>Diagramma a </a:t>
            </a:r>
            <a:r>
              <a:rPr lang="it-IT" sz="1600" dirty="0" smtClean="0"/>
              <a:t>blocchi dell'oscilloscopio e teoria del funzionamento</a:t>
            </a:r>
          </a:p>
          <a:p>
            <a:pPr marL="457200" lvl="1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it-IT" sz="1600" b="1" u="sng" dirty="0"/>
              <a:t>Appendice</a:t>
            </a:r>
            <a:r>
              <a:rPr lang="en-US" sz="1600" b="1" u="sng" kern="0" dirty="0"/>
              <a:t> B</a:t>
            </a:r>
            <a:r>
              <a:rPr lang="en-US" sz="1600" b="1" dirty="0" smtClean="0"/>
              <a:t> </a:t>
            </a:r>
            <a:r>
              <a:rPr lang="en-US" sz="1600" dirty="0" smtClean="0"/>
              <a:t>– </a:t>
            </a:r>
            <a:r>
              <a:rPr lang="it-IT" sz="1600" dirty="0"/>
              <a:t>Esercitazione sulla larghezza di banda </a:t>
            </a:r>
            <a:r>
              <a:rPr lang="it-IT" sz="1600" dirty="0" smtClean="0"/>
              <a:t>dell'oscilloscopio</a:t>
            </a:r>
            <a:endParaRPr lang="en-US" sz="1600" dirty="0" smtClean="0"/>
          </a:p>
          <a:p>
            <a:pPr marL="0" lvl="0" indent="0" eaLnBrk="0" hangingPunct="0">
              <a:lnSpc>
                <a:spcPct val="116000"/>
              </a:lnSpc>
              <a:spcAft>
                <a:spcPts val="400"/>
              </a:spcAft>
              <a:buClr>
                <a:schemeClr val="accent1"/>
              </a:buClr>
              <a:buNone/>
            </a:pPr>
            <a:r>
              <a:rPr lang="it-IT" b="1" i="1" u="sng" dirty="0" smtClean="0"/>
              <a:t>Esercitazioni pratiche sull'oscilloscopio</a:t>
            </a:r>
            <a:endParaRPr lang="en-US" b="1" i="1" u="sng" kern="0" dirty="0" smtClean="0"/>
          </a:p>
          <a:p>
            <a:pPr marL="45720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it-IT" sz="1600" b="1" u="sng" dirty="0" smtClean="0"/>
              <a:t>Sezione </a:t>
            </a:r>
            <a:r>
              <a:rPr lang="it-IT" sz="1600" b="1" u="sng" dirty="0"/>
              <a:t>2</a:t>
            </a:r>
            <a:r>
              <a:rPr lang="it-IT" sz="1600" b="1" dirty="0"/>
              <a:t> </a:t>
            </a:r>
            <a:r>
              <a:rPr lang="it-IT" sz="1600" dirty="0"/>
              <a:t>– Esercitazioni di base sulle misurazioni negli oscilloscopi e in WaveGen (Gen. onde) </a:t>
            </a:r>
            <a:r>
              <a:rPr lang="it-IT" sz="1600" dirty="0" smtClean="0"/>
              <a:t>(</a:t>
            </a:r>
            <a:r>
              <a:rPr lang="it-IT" sz="1600" dirty="0"/>
              <a:t>6 esercitazioni individuali)</a:t>
            </a:r>
          </a:p>
          <a:p>
            <a:pPr marL="45720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it-IT" sz="1600" b="1" u="sng" dirty="0"/>
              <a:t>Sezione 3</a:t>
            </a:r>
            <a:r>
              <a:rPr lang="it-IT" sz="1600" u="sng" dirty="0"/>
              <a:t> </a:t>
            </a:r>
            <a:r>
              <a:rPr lang="it-IT" sz="1600" dirty="0"/>
              <a:t>– Esercitazioni avanzate sulle misurazioni negli oscilloscopi (9 esercitazioni facoltative che il vostro professore potrà assegnarvi)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334000" y="5029200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Oscilloscope Lab Guide and Tutorial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</a:rPr>
              <a:t>Download @ www.keysight.com/find/EDK</a:t>
            </a:r>
          </a:p>
        </p:txBody>
      </p:sp>
      <p:pic>
        <p:nvPicPr>
          <p:cNvPr id="7" name="Picture 6" descr="Fig0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63315" y="1525302"/>
            <a:ext cx="2598969" cy="338707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innerShdw blurRad="63500" dist="50800" dir="18900000">
              <a:prstClr val="black">
                <a:alpha val="0"/>
              </a:prstClr>
            </a:innerShdw>
          </a:effectLst>
          <a:scene3d>
            <a:camera prst="orthographicFront"/>
            <a:lightRig rig="threePt" dir="t"/>
          </a:scene3d>
          <a:sp3d>
            <a:bevelT w="63500" prst="coolSlant"/>
            <a:bevelB w="165100" prst="coolSlant"/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98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30160" cy="514350"/>
          </a:xfrm>
        </p:spPr>
        <p:txBody>
          <a:bodyPr/>
          <a:lstStyle/>
          <a:p>
            <a:r>
              <a:rPr lang="it-IT" dirty="0"/>
              <a:t>Suggerimenti su come seguire le istruzioni della Guida di laboratorio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46378" y="1183822"/>
            <a:ext cx="7239000" cy="675260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Le parole in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grassetto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racchiuse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tra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parentesi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, ad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esempio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>
                <a:solidFill>
                  <a:srgbClr val="000000"/>
                </a:solidFill>
              </a:rPr>
              <a:t>[Help] </a:t>
            </a:r>
            <a:r>
              <a:rPr lang="en-US" sz="1800" dirty="0" err="1">
                <a:solidFill>
                  <a:srgbClr val="000000"/>
                </a:solidFill>
              </a:rPr>
              <a:t>Guida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fanno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riferimento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a un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tasto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del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pannello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frontale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Il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termine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“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softkey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”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indica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6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tasti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/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pulsanti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sotto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il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display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dell'oscilloscopio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. </a:t>
            </a:r>
            <a:br>
              <a:rPr lang="en-US" sz="1800" dirty="0">
                <a:solidFill>
                  <a:srgbClr val="000000"/>
                </a:solidFill>
                <a:latin typeface="Arial"/>
              </a:rPr>
            </a:br>
            <a:r>
              <a:rPr lang="en-US" sz="1800" dirty="0">
                <a:solidFill>
                  <a:srgbClr val="000000"/>
                </a:solidFill>
                <a:latin typeface="Arial"/>
              </a:rPr>
              <a:t>La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funzione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di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questi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tasti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cambia in base al menu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selezionato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200"/>
              </a:spcAft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200"/>
              </a:spcAft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Un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softkey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una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freccia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verde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circolare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(      ) come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</a:rPr>
              <a:t>etichetta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indica</a:t>
            </a:r>
            <a:endParaRPr lang="en-US" sz="180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800" dirty="0" err="1">
                <a:solidFill>
                  <a:srgbClr val="000000"/>
                </a:solidFill>
                <a:latin typeface="Arial"/>
              </a:rPr>
              <a:t>che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la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manopola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generica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“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Entry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”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controlla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tale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selezione</a:t>
            </a:r>
            <a:endParaRPr lang="en-US" sz="180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o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variabile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. 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38600" y="1739137"/>
            <a:ext cx="857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Agilent_192832.t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676400" y="3263137"/>
            <a:ext cx="4343400" cy="915437"/>
          </a:xfrm>
          <a:prstGeom prst="rect">
            <a:avLst/>
          </a:prstGeom>
        </p:spPr>
      </p:pic>
      <p:pic>
        <p:nvPicPr>
          <p:cNvPr id="10" name="Picture 9" descr="sym_entk.wm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334000" y="5029200"/>
            <a:ext cx="298038" cy="253594"/>
          </a:xfrm>
          <a:prstGeom prst="rect">
            <a:avLst/>
          </a:prstGeom>
        </p:spPr>
      </p:pic>
      <p:pic>
        <p:nvPicPr>
          <p:cNvPr id="11" name="Picture 10" descr="Entry Knob.TIF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8147105" y="3958462"/>
            <a:ext cx="789274" cy="1428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53200" y="3796537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prstClr val="black"/>
                </a:solidFill>
              </a:rPr>
              <a:t>Softkey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3237737"/>
            <a:ext cx="1463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prstClr val="black"/>
                </a:solidFill>
              </a:rPr>
              <a:t>Etichette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dei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br>
              <a:rPr lang="en-US" sz="1600" b="1" dirty="0">
                <a:solidFill>
                  <a:prstClr val="black"/>
                </a:solidFill>
              </a:rPr>
            </a:br>
            <a:r>
              <a:rPr lang="en-US" sz="1600" b="1" dirty="0" err="1">
                <a:solidFill>
                  <a:prstClr val="black"/>
                </a:solidFill>
              </a:rPr>
              <a:t>tasti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softkey</a:t>
            </a:r>
            <a:endParaRPr lang="en-US" sz="1600" b="1" dirty="0">
              <a:solidFill>
                <a:prstClr val="black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rot="10800000">
            <a:off x="6057900" y="3987037"/>
            <a:ext cx="457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0800000">
            <a:off x="6057901" y="3401249"/>
            <a:ext cx="457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498331" y="5400716"/>
            <a:ext cx="1781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b="1" dirty="0" err="1"/>
              <a:t>Manopola</a:t>
            </a:r>
            <a:r>
              <a:rPr lang="en-US" sz="1600" b="1" dirty="0"/>
              <a:t> Entry </a:t>
            </a:r>
            <a:br>
              <a:rPr lang="en-US" sz="1600" b="1" dirty="0"/>
            </a:br>
            <a:r>
              <a:rPr lang="en-US" sz="1600" b="1" dirty="0"/>
              <a:t>(</a:t>
            </a:r>
            <a:r>
              <a:rPr lang="en-US" sz="1600" b="1" dirty="0" err="1"/>
              <a:t>Immissione</a:t>
            </a:r>
            <a:r>
              <a:rPr lang="en-US" sz="1600" b="1" dirty="0"/>
              <a:t>)</a:t>
            </a:r>
          </a:p>
        </p:txBody>
      </p:sp>
      <p:cxnSp>
        <p:nvCxnSpPr>
          <p:cNvPr id="20" name="Elbow Connector 19"/>
          <p:cNvCxnSpPr/>
          <p:nvPr/>
        </p:nvCxnSpPr>
        <p:spPr bwMode="auto">
          <a:xfrm rot="10800000">
            <a:off x="1600200" y="3415537"/>
            <a:ext cx="3200400" cy="1143000"/>
          </a:xfrm>
          <a:prstGeom prst="bentConnector3">
            <a:avLst>
              <a:gd name="adj1" fmla="val 123016"/>
            </a:avLst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 flipH="1" flipV="1">
            <a:off x="5320799" y="4674425"/>
            <a:ext cx="228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786952" y="4544616"/>
            <a:ext cx="2791667" cy="192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9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057400"/>
            <a:ext cx="3962399" cy="392415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it-IT" sz="1600" dirty="0">
                <a:solidFill>
                  <a:prstClr val="black"/>
                </a:solidFill>
              </a:rPr>
              <a:t>Collegare una sonda tra il connettore BNC di ingresso Channel-1 (Canale-1) dell'oscilloscopio e il terminale con etichetta “Demo1”.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it-IT" sz="1600" dirty="0">
                <a:solidFill>
                  <a:prstClr val="black"/>
                </a:solidFill>
              </a:rPr>
              <a:t>Collegare un'altra sonda tra il connettore BNC di ingresso Channel-2 (Canale-2) dell'oscilloscopio e il terminale con etichetta “Demo2”.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it-IT" sz="1600" dirty="0">
                <a:solidFill>
                  <a:prstClr val="black"/>
                </a:solidFill>
              </a:rPr>
              <a:t>Collegare le pinze di messa a terra di entrambe le sonde al terminale centrale di messa a terra.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it-IT" sz="1600" dirty="0">
                <a:solidFill>
                  <a:prstClr val="black"/>
                </a:solidFill>
              </a:rPr>
              <a:t>Premere [Help] Guida, quindi premere i softkey Training Signals (Segnali </a:t>
            </a:r>
            <a:r>
              <a:rPr lang="it-IT" sz="1600" dirty="0" smtClean="0">
                <a:solidFill>
                  <a:prstClr val="black"/>
                </a:solidFill>
              </a:rPr>
              <a:t>addestr).</a:t>
            </a:r>
            <a:endParaRPr lang="it-IT" sz="1600" dirty="0">
              <a:solidFill>
                <a:prstClr val="black"/>
              </a:solidFill>
            </a:endParaRP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Accesso ai segnali di addestramento incorporati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762000" y="838200"/>
            <a:ext cx="7239000" cy="914400"/>
          </a:xfrm>
        </p:spPr>
        <p:txBody>
          <a:bodyPr/>
          <a:lstStyle/>
          <a:p>
            <a:pPr algn="ctr">
              <a:spcAft>
                <a:spcPts val="1000"/>
              </a:spcAft>
              <a:buClr>
                <a:schemeClr val="accent1"/>
              </a:buClr>
            </a:pPr>
            <a:r>
              <a:rPr lang="it-IT" sz="2000" b="1" i="1" dirty="0"/>
              <a:t>La maggior parte delle esercitazioni pratiche sugli oscilloscopi è basata sull'utilizzo di diversi segnali di addestramento incorporati negli oscilloscopi </a:t>
            </a:r>
            <a:r>
              <a:rPr lang="it-IT" sz="2000" b="1" i="1" dirty="0" smtClean="0"/>
              <a:t>Keysight </a:t>
            </a:r>
            <a:r>
              <a:rPr lang="it-IT" sz="2000" b="1" i="1" dirty="0"/>
              <a:t>serie 2000 o 3000 X, se si dispone della licenza relativa al Kit di formazione dell'educatore DSOXEDK.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00600" y="5492691"/>
            <a:ext cx="396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b="1" dirty="0" err="1"/>
              <a:t>Collegamento</a:t>
            </a:r>
            <a:r>
              <a:rPr lang="en-US" sz="1400" b="1" dirty="0"/>
              <a:t> </a:t>
            </a:r>
            <a:r>
              <a:rPr lang="en-US" sz="1400" b="1" dirty="0" err="1"/>
              <a:t>ai</a:t>
            </a:r>
            <a:r>
              <a:rPr lang="en-US" sz="1400" b="1" dirty="0"/>
              <a:t> </a:t>
            </a:r>
            <a:r>
              <a:rPr lang="en-US" sz="1400" b="1" dirty="0" err="1"/>
              <a:t>terminali</a:t>
            </a:r>
            <a:r>
              <a:rPr lang="en-US" sz="1400" b="1" dirty="0"/>
              <a:t> di test </a:t>
            </a:r>
            <a:r>
              <a:rPr lang="en-US" sz="1400" b="1" dirty="0" err="1"/>
              <a:t>dei</a:t>
            </a:r>
            <a:r>
              <a:rPr lang="en-US" sz="1400" b="1" dirty="0"/>
              <a:t> </a:t>
            </a:r>
            <a:r>
              <a:rPr lang="en-US" sz="1400" b="1" dirty="0" err="1"/>
              <a:t>segnali</a:t>
            </a:r>
            <a:r>
              <a:rPr lang="en-US" sz="1400" b="1" dirty="0"/>
              <a:t> di </a:t>
            </a:r>
            <a:r>
              <a:rPr lang="en-US" sz="1400" b="1" dirty="0" err="1"/>
              <a:t>addestramento</a:t>
            </a:r>
            <a:r>
              <a:rPr lang="en-US" sz="1400" b="1" dirty="0"/>
              <a:t> </a:t>
            </a:r>
            <a:r>
              <a:rPr lang="en-US" sz="1400" b="1" dirty="0" err="1"/>
              <a:t>tramite</a:t>
            </a:r>
            <a:r>
              <a:rPr lang="en-US" sz="1400" b="1" dirty="0"/>
              <a:t> </a:t>
            </a:r>
            <a:r>
              <a:rPr lang="en-US" sz="1400" b="1" dirty="0" err="1"/>
              <a:t>sonde</a:t>
            </a:r>
            <a:r>
              <a:rPr lang="en-US" sz="1400" b="1" dirty="0"/>
              <a:t> passive 10:1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72150" y="2262474"/>
            <a:ext cx="36193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48350" y="4015074"/>
            <a:ext cx="1379638" cy="139138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00400" y="5825269"/>
            <a:ext cx="857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192010" cy="514350"/>
          </a:xfrm>
        </p:spPr>
        <p:txBody>
          <a:bodyPr/>
          <a:lstStyle/>
          <a:p>
            <a:r>
              <a:rPr lang="en-US" dirty="0" err="1"/>
              <a:t>Risorse</a:t>
            </a:r>
            <a:r>
              <a:rPr lang="en-US" dirty="0"/>
              <a:t> </a:t>
            </a:r>
            <a:r>
              <a:rPr lang="en-US" dirty="0" err="1"/>
              <a:t>tecniche</a:t>
            </a:r>
            <a:r>
              <a:rPr lang="en-US" dirty="0"/>
              <a:t> </a:t>
            </a:r>
            <a:r>
              <a:rPr lang="en-US" dirty="0" err="1"/>
              <a:t>aggiuntive</a:t>
            </a:r>
            <a:r>
              <a:rPr lang="en-US" dirty="0"/>
              <a:t> </a:t>
            </a:r>
            <a:r>
              <a:rPr lang="en-US" dirty="0" err="1"/>
              <a:t>disponibili</a:t>
            </a:r>
            <a:r>
              <a:rPr lang="en-US" dirty="0"/>
              <a:t> da </a:t>
            </a:r>
            <a:r>
              <a:rPr lang="en-US" dirty="0" err="1" smtClean="0"/>
              <a:t>Keysight</a:t>
            </a:r>
            <a:r>
              <a:rPr lang="en-US" dirty="0" smtClean="0"/>
              <a:t> </a:t>
            </a:r>
            <a:r>
              <a:rPr lang="en-US" dirty="0"/>
              <a:t>Technologies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smtClean="0"/>
              <a:t>Page </a:t>
            </a:r>
            <a:fld id="{8BB90AAA-09E7-431A-A72C-6CAEF4B3EBCC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25090827"/>
              </p:ext>
            </p:extLst>
          </p:nvPr>
        </p:nvGraphicFramePr>
        <p:xfrm>
          <a:off x="99391" y="1447800"/>
          <a:ext cx="8839200" cy="389068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071360"/>
                <a:gridCol w="1767840"/>
              </a:tblGrid>
              <a:tr h="48200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i="0" dirty="0">
                          <a:latin typeface="Arial"/>
                          <a:ea typeface="+mn-ea"/>
                          <a:cs typeface="+mn-cs"/>
                        </a:rPr>
                        <a:t>Nota </a:t>
                      </a:r>
                      <a:r>
                        <a:rPr lang="en-US" sz="1800" b="1" i="0" dirty="0" err="1">
                          <a:latin typeface="Arial"/>
                          <a:ea typeface="+mn-ea"/>
                          <a:cs typeface="+mn-cs"/>
                        </a:rPr>
                        <a:t>relativa</a:t>
                      </a:r>
                      <a:r>
                        <a:rPr lang="en-US" sz="1800" b="1" i="0" dirty="0"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dirty="0" err="1">
                          <a:latin typeface="Arial"/>
                          <a:ea typeface="+mn-ea"/>
                          <a:cs typeface="+mn-cs"/>
                        </a:rPr>
                        <a:t>all'applicazione</a:t>
                      </a:r>
                      <a:endParaRPr lang="en-US" sz="1800" b="1" i="0" dirty="0"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i="0" dirty="0" err="1">
                          <a:latin typeface="Arial"/>
                          <a:ea typeface="+mn-ea"/>
                          <a:cs typeface="+mn-cs"/>
                        </a:rPr>
                        <a:t>Pubblicazione</a:t>
                      </a:r>
                      <a:r>
                        <a:rPr lang="en-US" sz="1400" b="1" i="0" baseline="0" dirty="0">
                          <a:latin typeface="Arial"/>
                          <a:ea typeface="+mn-ea"/>
                          <a:cs typeface="+mn-cs"/>
                        </a:rPr>
                        <a:t> n.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 dirty="0" err="1">
                          <a:latin typeface="Arial"/>
                          <a:ea typeface="+mn-ea"/>
                          <a:cs typeface="+mn-cs"/>
                        </a:rPr>
                        <a:t>Valutazione</a:t>
                      </a:r>
                      <a:r>
                        <a:rPr lang="en-US" sz="1400" b="1" i="0" dirty="0"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+mn-ea"/>
                          <a:cs typeface="+mn-cs"/>
                        </a:rPr>
                        <a:t>dei</a:t>
                      </a:r>
                      <a:r>
                        <a:rPr lang="en-US" sz="1400" b="1" i="0" dirty="0"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+mn-ea"/>
                          <a:cs typeface="+mn-cs"/>
                        </a:rPr>
                        <a:t>concetti</a:t>
                      </a:r>
                      <a:r>
                        <a:rPr lang="en-US" sz="1400" b="1" i="0" dirty="0"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+mn-ea"/>
                          <a:cs typeface="+mn-cs"/>
                        </a:rPr>
                        <a:t>fondamentali</a:t>
                      </a:r>
                      <a:r>
                        <a:rPr lang="en-US" sz="1400" b="1" i="0" dirty="0"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+mn-ea"/>
                          <a:cs typeface="+mn-cs"/>
                        </a:rPr>
                        <a:t>sull'oscilloscopio</a:t>
                      </a:r>
                      <a:endParaRPr lang="en-US" sz="1400" b="1" i="0" dirty="0"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>
                          <a:latin typeface="Arial"/>
                          <a:ea typeface="+mn-ea"/>
                          <a:cs typeface="+mn-cs"/>
                        </a:rPr>
                        <a:t>5989-8064EN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 dirty="0" err="1">
                          <a:latin typeface="Arial"/>
                          <a:ea typeface="+mn-ea"/>
                          <a:cs typeface="+mn-cs"/>
                        </a:rPr>
                        <a:t>Valutazione</a:t>
                      </a:r>
                      <a:r>
                        <a:rPr lang="en-US" sz="1400" b="1" i="0" dirty="0"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+mn-ea"/>
                          <a:cs typeface="+mn-cs"/>
                        </a:rPr>
                        <a:t>delle</a:t>
                      </a:r>
                      <a:r>
                        <a:rPr lang="en-US" sz="1400" b="1" i="0" dirty="0"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+mn-ea"/>
                          <a:cs typeface="+mn-cs"/>
                        </a:rPr>
                        <a:t>larghezze</a:t>
                      </a:r>
                      <a:r>
                        <a:rPr lang="en-US" sz="1400" b="1" i="0" dirty="0">
                          <a:latin typeface="Arial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400" b="1" i="0" dirty="0" err="1">
                          <a:latin typeface="Arial"/>
                          <a:ea typeface="+mn-ea"/>
                          <a:cs typeface="+mn-cs"/>
                        </a:rPr>
                        <a:t>banda</a:t>
                      </a:r>
                      <a:r>
                        <a:rPr lang="en-US" sz="1400" b="1" i="0" dirty="0"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+mn-ea"/>
                          <a:cs typeface="+mn-cs"/>
                        </a:rPr>
                        <a:t>dell'oscilloscopio</a:t>
                      </a:r>
                      <a:r>
                        <a:rPr lang="en-US" sz="1400" b="1" i="0" dirty="0">
                          <a:latin typeface="Arial"/>
                          <a:ea typeface="+mn-ea"/>
                          <a:cs typeface="+mn-cs"/>
                        </a:rPr>
                        <a:t> per le </a:t>
                      </a:r>
                      <a:r>
                        <a:rPr lang="en-US" sz="1400" b="1" i="0" dirty="0" err="1">
                          <a:latin typeface="Arial"/>
                          <a:ea typeface="+mn-ea"/>
                          <a:cs typeface="+mn-cs"/>
                        </a:rPr>
                        <a:t>applicazioni</a:t>
                      </a:r>
                      <a:endParaRPr lang="en-US" sz="1400" b="1" i="0" dirty="0"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>
                          <a:latin typeface="Arial"/>
                          <a:ea typeface="+mn-ea"/>
                          <a:cs typeface="+mn-cs"/>
                        </a:rPr>
                        <a:t>5989-5733EN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 dirty="0" err="1">
                          <a:latin typeface="Arial"/>
                          <a:ea typeface="+mn-ea"/>
                          <a:cs typeface="+mn-cs"/>
                        </a:rPr>
                        <a:t>Valutazione</a:t>
                      </a:r>
                      <a:r>
                        <a:rPr lang="en-US" sz="1400" b="1" i="0" dirty="0"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+mn-ea"/>
                          <a:cs typeface="+mn-cs"/>
                        </a:rPr>
                        <a:t>della</a:t>
                      </a:r>
                      <a:r>
                        <a:rPr lang="en-US" sz="1400" b="1" i="0" dirty="0"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+mn-ea"/>
                          <a:cs typeface="+mn-cs"/>
                        </a:rPr>
                        <a:t>relazione</a:t>
                      </a:r>
                      <a:r>
                        <a:rPr lang="en-US" sz="1400" b="1" i="0" dirty="0"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+mn-ea"/>
                          <a:cs typeface="+mn-cs"/>
                        </a:rPr>
                        <a:t>tra</a:t>
                      </a:r>
                      <a:r>
                        <a:rPr lang="en-US" sz="1400" b="1" i="0" dirty="0"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+mn-ea"/>
                          <a:cs typeface="+mn-cs"/>
                        </a:rPr>
                        <a:t>frequenze</a:t>
                      </a:r>
                      <a:r>
                        <a:rPr lang="en-US" sz="1400" b="1" i="0" dirty="0">
                          <a:latin typeface="Arial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400" b="1" i="0" dirty="0" err="1">
                          <a:latin typeface="Arial"/>
                          <a:ea typeface="+mn-ea"/>
                          <a:cs typeface="+mn-cs"/>
                        </a:rPr>
                        <a:t>campionamento</a:t>
                      </a:r>
                      <a:r>
                        <a:rPr lang="en-US" sz="1400" b="1" i="0" dirty="0"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+mn-ea"/>
                          <a:cs typeface="+mn-cs"/>
                        </a:rPr>
                        <a:t>dell'oscilloscopio</a:t>
                      </a:r>
                      <a:r>
                        <a:rPr lang="en-US" sz="1400" b="1" i="0" dirty="0">
                          <a:latin typeface="Arial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400" b="1" i="0" dirty="0" err="1">
                          <a:latin typeface="Arial"/>
                          <a:ea typeface="+mn-ea"/>
                          <a:cs typeface="+mn-cs"/>
                        </a:rPr>
                        <a:t>fedeltà</a:t>
                      </a:r>
                      <a:r>
                        <a:rPr lang="en-US" sz="1400" b="1" i="0" dirty="0">
                          <a:latin typeface="Arial"/>
                          <a:ea typeface="+mn-ea"/>
                          <a:cs typeface="+mn-cs"/>
                        </a:rPr>
                        <a:t> del </a:t>
                      </a:r>
                      <a:r>
                        <a:rPr lang="en-US" sz="1400" b="1" i="0" dirty="0" err="1">
                          <a:latin typeface="Arial"/>
                          <a:ea typeface="+mn-ea"/>
                          <a:cs typeface="+mn-cs"/>
                        </a:rPr>
                        <a:t>campionamento</a:t>
                      </a:r>
                      <a:endParaRPr lang="en-US" sz="1400" b="1" i="0" dirty="0"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>
                          <a:latin typeface="Arial"/>
                          <a:ea typeface="+mn-ea"/>
                          <a:cs typeface="+mn-cs"/>
                        </a:rPr>
                        <a:t>5989-5732EN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 dirty="0" err="1">
                          <a:latin typeface="Arial"/>
                          <a:ea typeface="+mn-ea"/>
                          <a:cs typeface="+mn-cs"/>
                        </a:rPr>
                        <a:t>Valutazione</a:t>
                      </a:r>
                      <a:r>
                        <a:rPr lang="en-US" sz="1400" b="1" i="0" dirty="0"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+mn-ea"/>
                          <a:cs typeface="+mn-cs"/>
                        </a:rPr>
                        <a:t>degli</a:t>
                      </a:r>
                      <a:r>
                        <a:rPr lang="en-US" sz="1400" b="1" i="0" dirty="0"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+mn-ea"/>
                          <a:cs typeface="+mn-cs"/>
                        </a:rPr>
                        <a:t>oscilloscopi</a:t>
                      </a:r>
                      <a:r>
                        <a:rPr lang="en-US" sz="1400" b="1" i="0" dirty="0">
                          <a:latin typeface="Arial"/>
                          <a:ea typeface="+mn-ea"/>
                          <a:cs typeface="+mn-cs"/>
                        </a:rPr>
                        <a:t> in base </a:t>
                      </a:r>
                      <a:r>
                        <a:rPr lang="en-US" sz="1400" b="1" i="0" dirty="0" err="1">
                          <a:latin typeface="Arial"/>
                          <a:ea typeface="+mn-ea"/>
                          <a:cs typeface="+mn-cs"/>
                        </a:rPr>
                        <a:t>alle</a:t>
                      </a:r>
                      <a:r>
                        <a:rPr lang="en-US" sz="1400" b="1" i="0" dirty="0"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+mn-ea"/>
                          <a:cs typeface="+mn-cs"/>
                        </a:rPr>
                        <a:t>migliori</a:t>
                      </a:r>
                      <a:r>
                        <a:rPr lang="en-US" sz="1400" b="1" i="0" dirty="0"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+mn-ea"/>
                          <a:cs typeface="+mn-cs"/>
                        </a:rPr>
                        <a:t>velocità</a:t>
                      </a:r>
                      <a:r>
                        <a:rPr lang="en-US" sz="1400" b="1" i="0" dirty="0">
                          <a:latin typeface="Arial"/>
                          <a:ea typeface="+mn-ea"/>
                          <a:cs typeface="+mn-cs"/>
                        </a:rPr>
                        <a:t> di aggiornamento </a:t>
                      </a:r>
                      <a:r>
                        <a:rPr lang="en-US" sz="1400" b="1" i="0" dirty="0" err="1">
                          <a:latin typeface="Arial"/>
                          <a:ea typeface="+mn-ea"/>
                          <a:cs typeface="+mn-cs"/>
                        </a:rPr>
                        <a:t>della</a:t>
                      </a:r>
                      <a:r>
                        <a:rPr lang="en-US" sz="1400" b="1" i="0" dirty="0">
                          <a:latin typeface="Arial"/>
                          <a:ea typeface="+mn-ea"/>
                          <a:cs typeface="+mn-cs"/>
                        </a:rPr>
                        <a:t> forma </a:t>
                      </a:r>
                      <a:r>
                        <a:rPr lang="en-US" sz="1400" b="1" i="0" dirty="0" err="1">
                          <a:latin typeface="Arial"/>
                          <a:ea typeface="+mn-ea"/>
                          <a:cs typeface="+mn-cs"/>
                        </a:rPr>
                        <a:t>d'onda</a:t>
                      </a:r>
                      <a:endParaRPr lang="en-US" sz="1400" b="1" i="0" dirty="0"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 dirty="0">
                          <a:latin typeface="Arial"/>
                          <a:ea typeface="+mn-ea"/>
                          <a:cs typeface="+mn-cs"/>
                        </a:rPr>
                        <a:t>5989-7885EN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>
                          <a:latin typeface="Arial"/>
                          <a:ea typeface="+mn-ea"/>
                          <a:cs typeface="+mn-cs"/>
                        </a:rPr>
                        <a:t>Valutazione degli oscilloscopi in base alla migliore qualità del display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 dirty="0">
                          <a:latin typeface="Arial"/>
                          <a:ea typeface="+mn-ea"/>
                          <a:cs typeface="+mn-cs"/>
                        </a:rPr>
                        <a:t>5989-2003EN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>
                          <a:latin typeface="Arial"/>
                          <a:ea typeface="+mn-ea"/>
                          <a:cs typeface="+mn-cs"/>
                        </a:rPr>
                        <a:t>Valutazione delle caratteristiche di rumore verticale dell'oscilloscopio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 dirty="0">
                          <a:latin typeface="Arial"/>
                          <a:ea typeface="+mn-ea"/>
                          <a:cs typeface="+mn-cs"/>
                        </a:rPr>
                        <a:t>5989-3020EN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>
                          <a:latin typeface="Arial"/>
                          <a:ea typeface="+mn-ea"/>
                          <a:cs typeface="+mn-cs"/>
                        </a:rPr>
                        <a:t>Valutazione degli oscilloscopi per il debug di </a:t>
                      </a:r>
                      <a:r>
                        <a:rPr lang="en-US" sz="1400" b="1" i="0" baseline="0">
                          <a:latin typeface="Arial"/>
                          <a:ea typeface="+mn-ea"/>
                          <a:cs typeface="+mn-cs"/>
                        </a:rPr>
                        <a:t>progetti a segnale misto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 dirty="0">
                          <a:latin typeface="Arial"/>
                          <a:ea typeface="+mn-ea"/>
                          <a:cs typeface="+mn-cs"/>
                        </a:rPr>
                        <a:t>5989-3702EN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>
                          <a:latin typeface="Arial"/>
                          <a:ea typeface="+mn-ea"/>
                          <a:cs typeface="+mn-cs"/>
                        </a:rPr>
                        <a:t>Valutazione della memoria segmentata dell'oscilloscopio per applicazioni a bus seriale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 dirty="0">
                          <a:latin typeface="Arial"/>
                          <a:ea typeface="+mn-ea"/>
                          <a:cs typeface="+mn-cs"/>
                        </a:rPr>
                        <a:t>5990-5817EN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44907" y="6032593"/>
            <a:ext cx="4597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Insert pub # in place of “xxxx-xxxx”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722228" y="5625709"/>
            <a:ext cx="769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000" b="1" dirty="0" smtClean="0"/>
              <a:t>http://literature.cdn.keysight.com/litweb/pdf/xxxx-xxxxEN.pdf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117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gilent TT Cond" pitchFamily="34" charset="0"/>
              </a:rPr>
              <a:t>Domande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gilent TT Cond" pitchFamily="34" charset="0"/>
              </a:rPr>
              <a:t> e </a:t>
            </a:r>
            <a:r>
              <a:rPr lang="en-US" alt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gilent TT Cond" pitchFamily="34" charset="0"/>
              </a:rPr>
              <a:t>risposte</a:t>
            </a:r>
            <a:endParaRPr lang="en-US" altLang="en-US" b="1" dirty="0">
              <a:effectLst>
                <a:outerShdw blurRad="38100" dist="38100" dir="2700000" algn="tl">
                  <a:srgbClr val="C0C0C0"/>
                </a:outerShdw>
              </a:effectLst>
              <a:latin typeface="Agilent TT Cond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/>
              <a:t>Page </a:t>
            </a:r>
            <a:fld id="{DF3F2893-9D9B-405B-A59F-3BE6F959EA6A}" type="slidenum">
              <a:rPr lang="en-US" altLang="zh-TW"/>
              <a:pPr/>
              <a:t>29</a:t>
            </a:fld>
            <a:endParaRPr lang="en-US" altLang="zh-TW"/>
          </a:p>
        </p:txBody>
      </p:sp>
      <p:sp>
        <p:nvSpPr>
          <p:cNvPr id="106499" name="WordArt 3"/>
          <p:cNvSpPr>
            <a:spLocks noChangeArrowheads="1" noChangeShapeType="1" noTextEdit="1"/>
          </p:cNvSpPr>
          <p:nvPr/>
        </p:nvSpPr>
        <p:spPr bwMode="auto">
          <a:xfrm>
            <a:off x="461963" y="1533525"/>
            <a:ext cx="12954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 dirty="0" smtClean="0">
                <a:ln w="25400">
                  <a:solidFill>
                    <a:prstClr val="blac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55555"/>
                    </a:gs>
                    <a:gs pos="50000">
                      <a:srgbClr val="FFFFFF"/>
                    </a:gs>
                    <a:gs pos="100000">
                      <a:srgbClr val="555555"/>
                    </a:gs>
                  </a:gsLst>
                  <a:lin ang="5400000" scaled="1"/>
                </a:gradFill>
                <a:cs typeface="Arial"/>
              </a:rPr>
              <a:t>D</a:t>
            </a:r>
            <a:endParaRPr lang="en-US" sz="8000" b="1" kern="10" dirty="0">
              <a:ln w="25400">
                <a:solidFill>
                  <a:prstClr val="black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55555"/>
                  </a:gs>
                  <a:gs pos="50000">
                    <a:srgbClr val="FFFFFF"/>
                  </a:gs>
                  <a:gs pos="100000">
                    <a:srgbClr val="555555"/>
                  </a:gs>
                </a:gsLst>
                <a:lin ang="5400000" scaled="1"/>
              </a:gradFill>
              <a:cs typeface="Arial"/>
            </a:endParaRPr>
          </a:p>
        </p:txBody>
      </p:sp>
      <p:sp>
        <p:nvSpPr>
          <p:cNvPr id="106500" name="WordArt 4"/>
          <p:cNvSpPr>
            <a:spLocks noChangeArrowheads="1" noChangeShapeType="1" noTextEdit="1"/>
          </p:cNvSpPr>
          <p:nvPr/>
        </p:nvSpPr>
        <p:spPr bwMode="auto">
          <a:xfrm>
            <a:off x="1810026" y="2968625"/>
            <a:ext cx="762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 dirty="0">
                <a:ln w="25400">
                  <a:solidFill>
                    <a:prstClr val="blac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55555"/>
                    </a:gs>
                    <a:gs pos="50000">
                      <a:srgbClr val="FFFFFF"/>
                    </a:gs>
                    <a:gs pos="100000">
                      <a:srgbClr val="555555"/>
                    </a:gs>
                  </a:gsLst>
                  <a:lin ang="5400000" scaled="1"/>
                </a:gradFill>
                <a:cs typeface="Arial"/>
              </a:rPr>
              <a:t>&amp;</a:t>
            </a:r>
          </a:p>
        </p:txBody>
      </p:sp>
      <p:sp>
        <p:nvSpPr>
          <p:cNvPr id="106501" name="WordArt 5"/>
          <p:cNvSpPr>
            <a:spLocks noChangeArrowheads="1" noChangeShapeType="1" noTextEdit="1"/>
          </p:cNvSpPr>
          <p:nvPr/>
        </p:nvSpPr>
        <p:spPr bwMode="auto">
          <a:xfrm>
            <a:off x="2654300" y="3138488"/>
            <a:ext cx="12954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 dirty="0">
                <a:ln w="25400">
                  <a:solidFill>
                    <a:prstClr val="blac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55555"/>
                    </a:gs>
                    <a:gs pos="50000">
                      <a:srgbClr val="FFFFFF"/>
                    </a:gs>
                    <a:gs pos="100000">
                      <a:srgbClr val="555555"/>
                    </a:gs>
                  </a:gsLst>
                  <a:lin ang="5400000" scaled="1"/>
                </a:gradFill>
                <a:cs typeface="Arial"/>
              </a:rPr>
              <a:t>R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07221" y="838200"/>
            <a:ext cx="508437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159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Che cosa è un oscilloscopio?</a:t>
            </a:r>
            <a:endParaRPr lang="en-US" sz="32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838200" y="3200400"/>
            <a:ext cx="7696200" cy="2538115"/>
          </a:xfrm>
        </p:spPr>
        <p:txBody>
          <a:bodyPr/>
          <a:lstStyle/>
          <a:p>
            <a:pPr marL="285750" indent="-285750">
              <a:buClr>
                <a:schemeClr val="accent1"/>
              </a:buClr>
              <a:buFont typeface="Arial Narrow" panose="020B0606020202030204" pitchFamily="34" charset="0"/>
              <a:buChar char="―"/>
            </a:pPr>
            <a:r>
              <a:rPr lang="it-IT" sz="1800" dirty="0">
                <a:solidFill>
                  <a:schemeClr val="tx1"/>
                </a:solidFill>
                <a:latin typeface="+mn-lt"/>
              </a:rPr>
              <a:t>Gli oscilloscopi convertono segnali elettrici in ingresso in una traccia visibile su uno schermo, ovvero convertono l'elettricità in luce.</a:t>
            </a:r>
          </a:p>
          <a:p>
            <a:pPr marL="285750" indent="-285750">
              <a:buClr>
                <a:schemeClr val="accent1"/>
              </a:buClr>
              <a:buFont typeface="Arial Narrow" panose="020B0606020202030204" pitchFamily="34" charset="0"/>
              <a:buChar char="―"/>
            </a:pPr>
            <a:r>
              <a:rPr lang="it-IT" sz="1800" dirty="0">
                <a:solidFill>
                  <a:schemeClr val="tx1"/>
                </a:solidFill>
                <a:latin typeface="+mn-lt"/>
              </a:rPr>
              <a:t>Gli oscilloscopi creano in modo dinamico grafici di segnali elettrici variabili nel tempo a due dimensioni, in genere tensione/tempo.</a:t>
            </a:r>
          </a:p>
          <a:p>
            <a:pPr marL="285750" indent="-285750">
              <a:buClr>
                <a:schemeClr val="accent1"/>
              </a:buClr>
              <a:buFont typeface="Arial Narrow" panose="020B0606020202030204" pitchFamily="34" charset="0"/>
              <a:buChar char="―"/>
            </a:pPr>
            <a:r>
              <a:rPr lang="it-IT" sz="1800" dirty="0">
                <a:solidFill>
                  <a:schemeClr val="tx1"/>
                </a:solidFill>
                <a:latin typeface="+mn-lt"/>
              </a:rPr>
              <a:t>Gli oscilloscopi vengono utilizzati da ingegneri e tecnici per testare, verificare e risolvere problemi di progetti elettronici. </a:t>
            </a:r>
          </a:p>
          <a:p>
            <a:pPr marL="285750" indent="-285750">
              <a:buClr>
                <a:schemeClr val="accent1"/>
              </a:buClr>
              <a:buFont typeface="Arial Narrow" panose="020B0606020202030204" pitchFamily="34" charset="0"/>
              <a:buChar char="―"/>
            </a:pPr>
            <a:r>
              <a:rPr lang="it-IT" sz="1800" dirty="0">
                <a:solidFill>
                  <a:schemeClr val="tx1"/>
                </a:solidFill>
                <a:latin typeface="+mn-lt"/>
              </a:rPr>
              <a:t>Gli oscilloscopi costituiranno lo strumento principale che verrà utilizzato nelle esercitazioni di Ingegneria elettronica o Fisica per testare gli esperimenti assegnati.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0" y="2654595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o·scil·lo·scopio</a:t>
            </a:r>
            <a:endParaRPr lang="en-US" b="1" dirty="0"/>
          </a:p>
        </p:txBody>
      </p:sp>
      <p:pic>
        <p:nvPicPr>
          <p:cNvPr id="7" name="Picture 4" descr="http://www.openclipart.org/image/800px/svg_to_png/mothinator_Oscilloscope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71800" y="990600"/>
            <a:ext cx="2971800" cy="1571339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2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Terminologia</a:t>
            </a:r>
            <a:endParaRPr lang="en-US" sz="32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762000" y="914400"/>
            <a:ext cx="7239000" cy="4267200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spcAft>
                <a:spcPts val="400"/>
              </a:spcAft>
              <a:buFont typeface="Arial" panose="020B0604020202020204" pitchFamily="34" charset="0"/>
              <a:buChar char="−"/>
            </a:pPr>
            <a:r>
              <a:rPr lang="en-US" sz="1800" b="1" u="sng" dirty="0" err="1">
                <a:solidFill>
                  <a:srgbClr val="000000"/>
                </a:solidFill>
                <a:latin typeface="Arial"/>
              </a:rPr>
              <a:t>Oscilloscopio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–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Terminologia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di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uso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più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frequente</a:t>
            </a:r>
            <a:endParaRPr lang="en-US" sz="1800" b="1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spcBef>
                <a:spcPts val="1200"/>
              </a:spcBef>
              <a:spcAft>
                <a:spcPts val="400"/>
              </a:spcAft>
              <a:buFont typeface="Arial" panose="020B0604020202020204" pitchFamily="34" charset="0"/>
              <a:buChar char="−"/>
            </a:pPr>
            <a:r>
              <a:rPr lang="en-US" sz="1800" b="1" u="sng" dirty="0">
                <a:solidFill>
                  <a:srgbClr val="000000"/>
                </a:solidFill>
                <a:latin typeface="Arial"/>
              </a:rPr>
              <a:t>DSO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– (</a:t>
            </a:r>
            <a:r>
              <a:rPr lang="en-US" sz="1800" b="1" u="sng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igital </a:t>
            </a:r>
            <a:r>
              <a:rPr lang="en-US" sz="1800" b="1" u="sng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torage </a:t>
            </a:r>
            <a:r>
              <a:rPr lang="en-US" sz="1800" b="1" u="sng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scilloscope</a:t>
            </a:r>
          </a:p>
          <a:p>
            <a:pPr marL="285750" indent="-285750">
              <a:spcBef>
                <a:spcPts val="1200"/>
              </a:spcBef>
              <a:spcAft>
                <a:spcPts val="400"/>
              </a:spcAft>
              <a:buFont typeface="Arial" panose="020B0604020202020204" pitchFamily="34" charset="0"/>
              <a:buChar char="−"/>
            </a:pPr>
            <a:r>
              <a:rPr lang="en-US" sz="1800" b="1" u="sng" dirty="0" err="1">
                <a:solidFill>
                  <a:srgbClr val="000000"/>
                </a:solidFill>
                <a:latin typeface="Arial"/>
              </a:rPr>
              <a:t>Oscilloscopio</a:t>
            </a:r>
            <a:r>
              <a:rPr lang="en-US" sz="1800" b="1" u="sng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u="sng" dirty="0" err="1">
                <a:solidFill>
                  <a:srgbClr val="000000"/>
                </a:solidFill>
                <a:latin typeface="Arial"/>
              </a:rPr>
              <a:t>digitale</a:t>
            </a:r>
            <a:endParaRPr lang="en-US" sz="1800" b="1" u="sng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spcBef>
                <a:spcPts val="1200"/>
              </a:spcBef>
              <a:spcAft>
                <a:spcPts val="400"/>
              </a:spcAft>
              <a:buFont typeface="Arial" panose="020B0604020202020204" pitchFamily="34" charset="0"/>
              <a:buChar char="−"/>
            </a:pPr>
            <a:r>
              <a:rPr lang="en-US" sz="1800" b="1" u="sng" dirty="0" err="1">
                <a:solidFill>
                  <a:srgbClr val="000000"/>
                </a:solidFill>
                <a:latin typeface="Arial"/>
              </a:rPr>
              <a:t>Oscilloscopio</a:t>
            </a:r>
            <a:r>
              <a:rPr lang="en-US" sz="1800" b="1" u="sng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800" b="1" u="sng" dirty="0" err="1">
                <a:solidFill>
                  <a:srgbClr val="000000"/>
                </a:solidFill>
                <a:latin typeface="Arial"/>
              </a:rPr>
              <a:t>digitalizzazione</a:t>
            </a:r>
            <a:endParaRPr lang="en-US" sz="1800" b="1" u="sng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spcBef>
                <a:spcPts val="1200"/>
              </a:spcBef>
              <a:spcAft>
                <a:spcPts val="400"/>
              </a:spcAft>
              <a:buFont typeface="Arial" panose="020B0604020202020204" pitchFamily="34" charset="0"/>
              <a:buChar char="−"/>
            </a:pPr>
            <a:r>
              <a:rPr lang="en-US" sz="1800" b="1" u="sng" dirty="0" err="1">
                <a:solidFill>
                  <a:srgbClr val="000000"/>
                </a:solidFill>
                <a:latin typeface="Arial"/>
              </a:rPr>
              <a:t>Oscilloscopio</a:t>
            </a:r>
            <a:r>
              <a:rPr lang="en-US" sz="1800" b="1" u="sng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u="sng" dirty="0" err="1">
                <a:solidFill>
                  <a:srgbClr val="000000"/>
                </a:solidFill>
                <a:latin typeface="Arial"/>
              </a:rPr>
              <a:t>analogico</a:t>
            </a:r>
            <a:r>
              <a:rPr lang="en-US" sz="1800" b="1" u="sng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–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Oscilloscopio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basato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br>
              <a:rPr lang="en-US" sz="1800" b="1" dirty="0">
                <a:solidFill>
                  <a:srgbClr val="000000"/>
                </a:solidFill>
                <a:latin typeface="Arial"/>
              </a:rPr>
            </a:b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su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tecnologia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meno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recente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, ma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ancora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in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uso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285750" indent="-285750">
              <a:spcBef>
                <a:spcPts val="1200"/>
              </a:spcBef>
              <a:spcAft>
                <a:spcPts val="400"/>
              </a:spcAft>
              <a:buFont typeface="Arial" panose="020B0604020202020204" pitchFamily="34" charset="0"/>
              <a:buChar char="−"/>
            </a:pPr>
            <a:r>
              <a:rPr lang="en-US" sz="1800" b="1" u="sng" dirty="0">
                <a:solidFill>
                  <a:srgbClr val="000000"/>
                </a:solidFill>
                <a:latin typeface="Arial"/>
              </a:rPr>
              <a:t>CRO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– (</a:t>
            </a:r>
            <a:r>
              <a:rPr lang="en-US" sz="1800" b="1" u="sng" dirty="0">
                <a:solidFill>
                  <a:srgbClr val="000000"/>
                </a:solidFill>
                <a:latin typeface="Arial"/>
              </a:rPr>
              <a:t>C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athode </a:t>
            </a:r>
            <a:r>
              <a:rPr lang="en-US" sz="1800" b="1" u="sng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ay </a:t>
            </a:r>
            <a:r>
              <a:rPr lang="en-US" sz="1800" b="1" u="sng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scilloscope)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Oscilloscopio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raggi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catodici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Benché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la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maggior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parte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degli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oscilloscopi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non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utilizzi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più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tubi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raggi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catodici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per la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visualizzazione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di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forme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d'onda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, tale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definizione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è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ancora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in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uso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in Australia e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Nuova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Zelanda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285750" indent="-285750">
              <a:spcBef>
                <a:spcPts val="1200"/>
              </a:spcBef>
              <a:spcAft>
                <a:spcPts val="400"/>
              </a:spcAft>
              <a:buFont typeface="Arial" panose="020B0604020202020204" pitchFamily="34" charset="0"/>
              <a:buChar char="−"/>
            </a:pPr>
            <a:r>
              <a:rPr lang="en-US" sz="1800" b="1" u="sng" dirty="0" err="1">
                <a:solidFill>
                  <a:srgbClr val="000000"/>
                </a:solidFill>
                <a:latin typeface="Arial"/>
              </a:rPr>
              <a:t>Oscilloscopio</a:t>
            </a:r>
            <a:endParaRPr lang="en-US" sz="1800" b="1" u="sng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spcBef>
                <a:spcPts val="1200"/>
              </a:spcBef>
              <a:spcAft>
                <a:spcPts val="400"/>
              </a:spcAft>
              <a:buFont typeface="Arial" panose="020B0604020202020204" pitchFamily="34" charset="0"/>
              <a:buChar char="−"/>
            </a:pPr>
            <a:r>
              <a:rPr lang="en-US" sz="1800" b="1" u="sng" dirty="0">
                <a:solidFill>
                  <a:srgbClr val="000000"/>
                </a:solidFill>
                <a:latin typeface="Arial"/>
              </a:rPr>
              <a:t>MSO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– (</a:t>
            </a:r>
            <a:r>
              <a:rPr lang="en-US" sz="1800" b="1" u="sng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ixed </a:t>
            </a:r>
            <a:r>
              <a:rPr lang="en-US" sz="1800" b="1" u="sng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ignal </a:t>
            </a:r>
            <a:r>
              <a:rPr lang="en-US" sz="1800" b="1" u="sng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scilloscope)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Oscilloscopio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segnali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misti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br>
              <a:rPr lang="en-US" sz="1800" b="1" dirty="0">
                <a:solidFill>
                  <a:srgbClr val="000000"/>
                </a:solidFill>
                <a:latin typeface="Arial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</a:rPr>
              <a:t>(include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canali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dell'analizzatore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logico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di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acquisizione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)</a:t>
            </a:r>
          </a:p>
        </p:txBody>
      </p:sp>
      <p:pic>
        <p:nvPicPr>
          <p:cNvPr id="2054" name="Picture 6" descr="Oscilloscope diagram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77000" y="593766"/>
            <a:ext cx="1962150" cy="188260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5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+mj-lt"/>
              </a:rPr>
              <a:t>Concetti di base sulle sonde</a:t>
            </a:r>
            <a:endParaRPr lang="en-US" sz="3200" dirty="0"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−"/>
            </a:pPr>
            <a:r>
              <a:rPr lang="it-IT" dirty="0"/>
              <a:t>Le sonde vengono utilizzate per trasferire il segnale dal dispositivo sottoposto a test agli ingressi BNC dell'oscilloscopio.</a:t>
            </a:r>
          </a:p>
          <a:p>
            <a:pPr marL="285750" lvl="0" indent="-285750">
              <a:buFont typeface="Arial" pitchFamily="34" charset="0"/>
              <a:buChar char="−"/>
            </a:pPr>
            <a:r>
              <a:rPr lang="it-IT" kern="0" dirty="0"/>
              <a:t>Sono disponibili molti tipi diversi di sonde, utilizzate per scopi diversi e specifici (applicazioni ad alta frequenza, applicazioni ad alta tensione, corrente, e così via</a:t>
            </a:r>
            <a:r>
              <a:rPr lang="it-IT" kern="0" dirty="0" smtClean="0"/>
              <a:t>).</a:t>
            </a:r>
            <a:endParaRPr lang="it-IT" kern="0" dirty="0"/>
          </a:p>
          <a:p>
            <a:pPr marL="285750" lvl="0" indent="-285750">
              <a:buFont typeface="Arial" pitchFamily="34" charset="0"/>
              <a:buChar char="−"/>
            </a:pPr>
            <a:r>
              <a:rPr lang="it-IT" kern="0" dirty="0"/>
              <a:t>Il tipo di sonda utilizzato più spesso è chiamato “Sonda passiva con attenuazione di tensione 10:1”.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endParaRPr lang="en-US" sz="1800" kern="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−"/>
            </a:pPr>
            <a:endParaRPr lang="en-US" sz="18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2" descr="http://upload.wikimedia.org/wikipedia/commons/thumb/6/67/ScopeProbe.JPG/220px-ScopeProbe.JPG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24400" y="1600200"/>
            <a:ext cx="3606800" cy="27051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79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1840" y="152400"/>
            <a:ext cx="8214972" cy="514350"/>
          </a:xfrm>
        </p:spPr>
        <p:txBody>
          <a:bodyPr/>
          <a:lstStyle/>
          <a:p>
            <a:r>
              <a:rPr lang="it-IT" dirty="0"/>
              <a:t>Sonda passiva con attenuazione di tensione 10:1</a:t>
            </a:r>
            <a:endParaRPr lang="en-US" sz="32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35182" y="3962400"/>
            <a:ext cx="7370618" cy="1688960"/>
          </a:xfrm>
        </p:spPr>
        <p:txBody>
          <a:bodyPr/>
          <a:lstStyle/>
          <a:p>
            <a:pPr marL="231775" indent="-231775">
              <a:buClr>
                <a:schemeClr val="accent1"/>
              </a:buClr>
            </a:pPr>
            <a:r>
              <a:rPr lang="it-IT" sz="1800" u="sng" dirty="0" smtClean="0">
                <a:solidFill>
                  <a:schemeClr val="tx1"/>
                </a:solidFill>
                <a:latin typeface="+mn-lt"/>
              </a:rPr>
              <a:t>Passiva</a:t>
            </a:r>
            <a:r>
              <a:rPr lang="it-IT" sz="1800" dirty="0" smtClean="0">
                <a:solidFill>
                  <a:schemeClr val="tx1"/>
                </a:solidFill>
                <a:latin typeface="+mn-lt"/>
              </a:rPr>
              <a:t>: non </a:t>
            </a:r>
            <a:r>
              <a:rPr lang="it-IT" sz="1800" dirty="0">
                <a:solidFill>
                  <a:schemeClr val="tx1"/>
                </a:solidFill>
                <a:latin typeface="+mn-lt"/>
              </a:rPr>
              <a:t>include alcun elemento attivo, ad esempio transistor o amplificatori. </a:t>
            </a:r>
          </a:p>
          <a:p>
            <a:pPr marL="231775" indent="-231775">
              <a:buClr>
                <a:schemeClr val="accent1"/>
              </a:buClr>
            </a:pPr>
            <a:r>
              <a:rPr lang="it-IT" sz="1800" u="sng" dirty="0">
                <a:solidFill>
                  <a:schemeClr val="tx1"/>
                </a:solidFill>
                <a:latin typeface="+mn-lt"/>
              </a:rPr>
              <a:t>10 a 1</a:t>
            </a:r>
            <a:r>
              <a:rPr lang="it-IT" sz="1800" dirty="0">
                <a:solidFill>
                  <a:schemeClr val="tx1"/>
                </a:solidFill>
                <a:latin typeface="+mn-lt"/>
              </a:rPr>
              <a:t>: riduce l'ampiezza del segnale trasmesso all'ingresso BNC dell'oscilloscopio di un fattore pari a 10. Incrementa inoltre di 10 volte l'impedenza di ingresso.</a:t>
            </a:r>
          </a:p>
          <a:p>
            <a:pPr indent="-231775" algn="ctr">
              <a:spcBef>
                <a:spcPts val="1200"/>
              </a:spcBef>
              <a:buClr>
                <a:schemeClr val="accent1"/>
              </a:buClr>
            </a:pPr>
            <a:r>
              <a:rPr lang="it-IT" sz="1800" b="1" i="1" dirty="0">
                <a:solidFill>
                  <a:srgbClr val="C00000"/>
                </a:solidFill>
                <a:latin typeface="+mn-lt"/>
              </a:rPr>
              <a:t>Nota: tutte le </a:t>
            </a:r>
            <a:r>
              <a:rPr lang="it-IT" sz="1800" b="1" i="1" dirty="0" smtClean="0">
                <a:solidFill>
                  <a:srgbClr val="C00000"/>
                </a:solidFill>
                <a:latin typeface="+mn-lt"/>
              </a:rPr>
              <a:t>misurazione devono </a:t>
            </a:r>
            <a:r>
              <a:rPr lang="it-IT" sz="1800" b="1" i="1" dirty="0">
                <a:solidFill>
                  <a:srgbClr val="C00000"/>
                </a:solidFill>
                <a:latin typeface="+mn-lt"/>
              </a:rPr>
              <a:t>essere effettuate </a:t>
            </a:r>
            <a:br>
              <a:rPr lang="it-IT" sz="1800" b="1" i="1" dirty="0">
                <a:solidFill>
                  <a:srgbClr val="C00000"/>
                </a:solidFill>
                <a:latin typeface="+mn-lt"/>
              </a:rPr>
            </a:br>
            <a:r>
              <a:rPr lang="it-IT" sz="1800" b="1" i="1" dirty="0">
                <a:solidFill>
                  <a:srgbClr val="C00000"/>
                </a:solidFill>
                <a:latin typeface="+mn-lt"/>
              </a:rPr>
              <a:t>relativamente al punto di terra!</a:t>
            </a:r>
          </a:p>
          <a:p>
            <a:pPr marL="231775" indent="-231775">
              <a:buClr>
                <a:schemeClr val="accent1"/>
              </a:buClr>
            </a:pPr>
            <a:endParaRPr lang="en-US" sz="1800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5527" y="1455597"/>
            <a:ext cx="3200400" cy="18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8153400" y="2357437"/>
            <a:ext cx="152400" cy="457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7016" y="1143000"/>
            <a:ext cx="5729796" cy="223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876800" y="3325826"/>
            <a:ext cx="3139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prstClr val="black"/>
                </a:solidFill>
              </a:rPr>
              <a:t>Modello di sonda passiva 10:1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6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62400" y="762000"/>
            <a:ext cx="48006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Modello</a:t>
            </a:r>
            <a:r>
              <a:rPr lang="en-US" dirty="0"/>
              <a:t> a </a:t>
            </a:r>
            <a:r>
              <a:rPr lang="en-US" dirty="0" err="1"/>
              <a:t>bassa</a:t>
            </a:r>
            <a:r>
              <a:rPr lang="en-US" dirty="0"/>
              <a:t> </a:t>
            </a:r>
            <a:r>
              <a:rPr lang="en-US" dirty="0" err="1"/>
              <a:t>frequenza</a:t>
            </a:r>
            <a:r>
              <a:rPr lang="en-US" dirty="0"/>
              <a:t>/CC</a:t>
            </a:r>
            <a:endParaRPr lang="en-US" sz="32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457200" y="3352800"/>
            <a:ext cx="8382000" cy="3505200"/>
          </a:xfrm>
        </p:spPr>
        <p:txBody>
          <a:bodyPr/>
          <a:lstStyle/>
          <a:p>
            <a:pPr marL="231775" indent="-231775">
              <a:spcBef>
                <a:spcPts val="600"/>
              </a:spcBef>
              <a:buClr>
                <a:schemeClr val="accent1"/>
              </a:buClr>
            </a:pPr>
            <a:r>
              <a:rPr lang="it-IT" sz="1800" u="sng" dirty="0" smtClean="0">
                <a:solidFill>
                  <a:schemeClr val="tx1"/>
                </a:solidFill>
                <a:latin typeface="+mn-lt"/>
              </a:rPr>
              <a:t>Modello a bassa frequenza/CC</a:t>
            </a:r>
            <a:r>
              <a:rPr lang="it-IT" sz="1800" dirty="0" smtClean="0">
                <a:solidFill>
                  <a:schemeClr val="tx1"/>
                </a:solidFill>
                <a:latin typeface="+mn-lt"/>
              </a:rPr>
              <a:t>: si semplifica in un resistore da 9 MΩ in serie con la terminazione in ingresso da 1 MΩ dell'oscilloscopio</a:t>
            </a:r>
            <a:r>
              <a:rPr lang="it-IT" sz="1800" u="sng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231775" indent="-231775">
              <a:spcBef>
                <a:spcPts val="600"/>
              </a:spcBef>
              <a:buClr>
                <a:schemeClr val="accent1"/>
              </a:buClr>
            </a:pPr>
            <a:r>
              <a:rPr lang="it-IT" sz="1800" u="sng" dirty="0" smtClean="0">
                <a:solidFill>
                  <a:schemeClr val="tx1"/>
                </a:solidFill>
                <a:latin typeface="+mn-lt"/>
              </a:rPr>
              <a:t>Fattori di attenuazione della sonda:</a:t>
            </a:r>
          </a:p>
          <a:p>
            <a:pPr marL="461963" lvl="1" indent="-231775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it-IT" sz="1600" dirty="0"/>
              <a:t>Alcuni oscilloscopi, ad esempio quelli appartenenti alla Serie 3000 X di </a:t>
            </a:r>
            <a:r>
              <a:rPr lang="it-IT" sz="1600" dirty="0" smtClean="0"/>
              <a:t>Keysight, </a:t>
            </a:r>
            <a:r>
              <a:rPr lang="it-IT" sz="1600" dirty="0"/>
              <a:t>rilevano automaticamente le sonde 10:1 e regolano tutte le impostazioni verticali e le misurazioni di tensione relativamente al puntale della sonda.</a:t>
            </a:r>
          </a:p>
          <a:p>
            <a:pPr marL="461963" lvl="1" indent="-231775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it-IT" sz="1600" dirty="0"/>
              <a:t>Alcuni oscilloscopi, ad esempio quelli appartenenti alla serie 2000 X di </a:t>
            </a:r>
            <a:r>
              <a:rPr lang="it-IT" sz="1600" dirty="0" smtClean="0"/>
              <a:t>Keysight, </a:t>
            </a:r>
            <a:r>
              <a:rPr lang="it-IT" sz="1600" dirty="0"/>
              <a:t>necessitano dell'immissione manuale di un fattore di attenuazione di una sonda 10:1.</a:t>
            </a:r>
          </a:p>
          <a:p>
            <a:pPr marL="231775" indent="-231775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it-IT" sz="1800" u="sng" dirty="0">
                <a:solidFill>
                  <a:schemeClr val="tx1"/>
                </a:solidFill>
                <a:latin typeface="+mn-lt"/>
              </a:rPr>
              <a:t>Modello dinamico/CA</a:t>
            </a:r>
            <a:r>
              <a:rPr lang="it-IT" sz="1800" dirty="0">
                <a:solidFill>
                  <a:schemeClr val="tx1"/>
                </a:solidFill>
                <a:latin typeface="+mn-lt"/>
              </a:rPr>
              <a:t>: illustrato più avanti e durante l'Esercitazione n.5.</a:t>
            </a:r>
          </a:p>
          <a:p>
            <a:pPr marL="231775" indent="-231775">
              <a:spcBef>
                <a:spcPts val="600"/>
              </a:spcBef>
              <a:buClr>
                <a:schemeClr val="accent1"/>
              </a:buClr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	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" y="1030489"/>
            <a:ext cx="3200400" cy="18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953000" y="2822294"/>
            <a:ext cx="3139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prstClr val="black"/>
                </a:solidFill>
              </a:rPr>
              <a:t>Modello di sonda passiva 10:1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1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cope Screen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991767" y="1166196"/>
            <a:ext cx="5475885" cy="3511928"/>
          </a:xfrm>
          <a:prstGeom prst="rect">
            <a:avLst/>
          </a:prstGeom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1840" y="152400"/>
            <a:ext cx="8315960" cy="514350"/>
          </a:xfrm>
        </p:spPr>
        <p:txBody>
          <a:bodyPr/>
          <a:lstStyle/>
          <a:p>
            <a:r>
              <a:rPr lang="it-IT" dirty="0"/>
              <a:t>Informazioni sul display dell'oscilloscopio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538709" y="5257800"/>
            <a:ext cx="8382000" cy="1444539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Font typeface="Arial Narrow" panose="020B0606020202030204" pitchFamily="34" charset="0"/>
              <a:buChar char="―"/>
            </a:pPr>
            <a:r>
              <a:rPr lang="it-IT" sz="1800" dirty="0">
                <a:solidFill>
                  <a:schemeClr val="tx1"/>
                </a:solidFill>
                <a:latin typeface="+mn-lt"/>
              </a:rPr>
              <a:t>Area di visualizzazione della forma d'onda con griglia (o divisioni).</a:t>
            </a:r>
          </a:p>
          <a:p>
            <a:pPr marL="342900" indent="-342900">
              <a:spcBef>
                <a:spcPts val="0"/>
              </a:spcBef>
              <a:buFont typeface="Arial Narrow" panose="020B0606020202030204" pitchFamily="34" charset="0"/>
              <a:buChar char="―"/>
            </a:pPr>
            <a:r>
              <a:rPr lang="it-IT" sz="1800" dirty="0">
                <a:solidFill>
                  <a:schemeClr val="tx1"/>
                </a:solidFill>
                <a:latin typeface="+mn-lt"/>
              </a:rPr>
              <a:t>Spaziatura verticale della griglia relativamente all'impostazione Volt/divisione.</a:t>
            </a:r>
          </a:p>
          <a:p>
            <a:pPr marL="342900" indent="-342900">
              <a:spcBef>
                <a:spcPts val="0"/>
              </a:spcBef>
              <a:buFont typeface="Arial Narrow" panose="020B0606020202030204" pitchFamily="34" charset="0"/>
              <a:buChar char="―"/>
            </a:pPr>
            <a:r>
              <a:rPr lang="it-IT" sz="1800" dirty="0">
                <a:solidFill>
                  <a:schemeClr val="tx1"/>
                </a:solidFill>
                <a:latin typeface="+mn-lt"/>
              </a:rPr>
              <a:t>Spaziatura orizzontale della griglia relativamente all'impostazione sec/divisione.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1485957" y="2743988"/>
            <a:ext cx="649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Volt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3078" y="4659014"/>
            <a:ext cx="1007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Tempo</a:t>
            </a:r>
            <a:endParaRPr lang="en-US" sz="2000" b="1" dirty="0">
              <a:solidFill>
                <a:prstClr val="black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 flipH="1" flipV="1">
            <a:off x="1275188" y="1858724"/>
            <a:ext cx="1066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16200000" flipH="1">
            <a:off x="1237882" y="4105830"/>
            <a:ext cx="1143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0800000">
            <a:off x="2164866" y="4887614"/>
            <a:ext cx="205581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363678" y="4887614"/>
            <a:ext cx="2058988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6020450" y="1067696"/>
            <a:ext cx="685800" cy="381000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072564" y="1082210"/>
            <a:ext cx="685800" cy="381000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63278" y="1443970"/>
            <a:ext cx="19270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FF00"/>
                </a:solidFill>
              </a:rPr>
              <a:t>Verticale</a:t>
            </a:r>
            <a:r>
              <a:rPr lang="en-US" sz="1600" b="1" dirty="0" smtClean="0">
                <a:solidFill>
                  <a:srgbClr val="FFFF00"/>
                </a:solidFill>
              </a:rPr>
              <a:t> = 1 V/div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87478" y="1443970"/>
            <a:ext cx="2286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FF00"/>
                </a:solidFill>
              </a:rPr>
              <a:t>Orizzontale</a:t>
            </a:r>
            <a:r>
              <a:rPr lang="en-US" sz="1600" b="1" dirty="0" smtClean="0">
                <a:solidFill>
                  <a:srgbClr val="FFFF00"/>
                </a:solidFill>
              </a:rPr>
              <a:t> = 1 µs/div</a:t>
            </a:r>
            <a:endParaRPr lang="en-US" sz="1600" b="1" dirty="0">
              <a:solidFill>
                <a:srgbClr val="FFFF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rot="10800000" flipV="1">
            <a:off x="6363743" y="1868249"/>
            <a:ext cx="27622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5554117" y="1868249"/>
            <a:ext cx="295275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839867" y="1725374"/>
            <a:ext cx="5212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FF00"/>
                </a:solidFill>
              </a:rPr>
              <a:t>1 Div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rot="5400000" flipH="1" flipV="1">
            <a:off x="3931955" y="2300842"/>
            <a:ext cx="276224" cy="158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rot="16200000" flipH="1">
            <a:off x="3917669" y="1591231"/>
            <a:ext cx="304798" cy="158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 rot="16200000">
            <a:off x="3810113" y="1824701"/>
            <a:ext cx="5212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FF00"/>
                </a:solidFill>
              </a:rPr>
              <a:t>1 Div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04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cope Screen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920834" y="1291064"/>
            <a:ext cx="5475885" cy="3511928"/>
          </a:xfrm>
          <a:prstGeom prst="rect">
            <a:avLst/>
          </a:prstGeom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Misurazioni in base a valutazione visiva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8335" y="4876800"/>
            <a:ext cx="7172326" cy="1143001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it-IT" dirty="0"/>
              <a:t>Periodo (T) = 4 divisioni x 1 µs/div = 4 µs, Freq = 1/T = 250 kHz.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it-IT" dirty="0"/>
              <a:t>V p-p = 6 divisioni x 1 V/div = 6 V p-p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it-IT" dirty="0"/>
              <a:t>V max = +4 divisioni x 1 V/div = +4 V, </a:t>
            </a:r>
            <a:r>
              <a:rPr lang="it-IT" dirty="0">
                <a:solidFill>
                  <a:srgbClr val="FF0000"/>
                </a:solidFill>
              </a:rPr>
              <a:t>V min = ?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3831559" y="2958661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V p-p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3606" y="4350328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Period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759500" y="3900500"/>
            <a:ext cx="838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748978" y="4498192"/>
            <a:ext cx="6096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5949517" y="1192564"/>
            <a:ext cx="685800" cy="381000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001631" y="1207078"/>
            <a:ext cx="685800" cy="381000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92345" y="1568838"/>
            <a:ext cx="1702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00"/>
                </a:solidFill>
              </a:rPr>
              <a:t>Verticale</a:t>
            </a:r>
            <a:r>
              <a:rPr lang="en-US" sz="1400" b="1" dirty="0">
                <a:solidFill>
                  <a:srgbClr val="FFFF00"/>
                </a:solidFill>
              </a:rPr>
              <a:t> = 1 V/div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16545" y="1568838"/>
            <a:ext cx="2013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00"/>
                </a:solidFill>
              </a:rPr>
              <a:t>Orizzontale</a:t>
            </a:r>
            <a:r>
              <a:rPr lang="en-US" sz="1400" b="1" dirty="0">
                <a:solidFill>
                  <a:srgbClr val="FFFF00"/>
                </a:solidFill>
              </a:rPr>
              <a:t> = 1 µs/div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rot="5400000" flipH="1" flipV="1">
            <a:off x="3721400" y="2305742"/>
            <a:ext cx="9144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10800000" flipV="1">
            <a:off x="4192322" y="4498192"/>
            <a:ext cx="624113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 rot="16200000">
            <a:off x="2762436" y="2492715"/>
            <a:ext cx="7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V max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rot="5400000" flipH="1" flipV="1">
            <a:off x="2940803" y="2097098"/>
            <a:ext cx="381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rot="5400000" flipH="1" flipV="1">
            <a:off x="2901909" y="3286252"/>
            <a:ext cx="457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oval" w="med" len="med"/>
            <a:tailEnd type="none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15835" y="3169430"/>
            <a:ext cx="190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prstClr val="black"/>
                </a:solidFill>
              </a:rPr>
              <a:t>Indicazione del livello di </a:t>
            </a:r>
            <a:br>
              <a:rPr lang="it-IT" sz="1400" b="1" dirty="0">
                <a:solidFill>
                  <a:prstClr val="black"/>
                </a:solidFill>
              </a:rPr>
            </a:br>
            <a:r>
              <a:rPr lang="it-IT" sz="1400" b="1" dirty="0">
                <a:solidFill>
                  <a:prstClr val="black"/>
                </a:solidFill>
              </a:rPr>
              <a:t>terra (0,0 V)</a:t>
            </a: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1463634" y="3554770"/>
            <a:ext cx="381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Oval 25"/>
          <p:cNvSpPr/>
          <p:nvPr/>
        </p:nvSpPr>
        <p:spPr bwMode="auto">
          <a:xfrm>
            <a:off x="1859148" y="3402364"/>
            <a:ext cx="304800" cy="304800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0" name="Rectangle 3"/>
          <p:cNvSpPr txBox="1">
            <a:spLocks noChangeArrowheads="1"/>
          </p:cNvSpPr>
          <p:nvPr/>
        </p:nvSpPr>
        <p:spPr>
          <a:xfrm>
            <a:off x="756062" y="708958"/>
            <a:ext cx="7239000" cy="45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87375" indent="-169863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55575" algn="l" defTabSz="893763" rtl="0" eaLnBrk="1" latinLnBrk="0" hangingPunct="1">
              <a:spcBef>
                <a:spcPts val="600"/>
              </a:spcBef>
              <a:buClr>
                <a:srgbClr val="9C9C9C"/>
              </a:buClr>
              <a:buFont typeface="Arial" panose="020B0604020202020204" pitchFamily="34" charset="0"/>
              <a:buChar char="-"/>
              <a:defRPr sz="1800" kern="1200">
                <a:solidFill>
                  <a:srgbClr val="9C9C9C"/>
                </a:solidFill>
                <a:latin typeface="+mn-lt"/>
                <a:ea typeface="+mn-ea"/>
                <a:cs typeface="+mn-cs"/>
              </a:defRPr>
            </a:lvl3pPr>
            <a:lvl4pPr marL="1177925" indent="-161925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171450" algn="l" defTabSz="914400" rtl="0" eaLnBrk="1" latinLnBrk="0" hangingPunct="1">
              <a:spcBef>
                <a:spcPts val="300"/>
              </a:spcBef>
              <a:buFont typeface="Arial" pitchFamily="34" charset="0"/>
              <a:buChar char="-"/>
              <a:defRPr sz="1800" kern="1200">
                <a:solidFill>
                  <a:srgbClr val="9C9C9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it-IT" sz="2000" dirty="0">
                <a:solidFill>
                  <a:srgbClr val="555555"/>
                </a:solidFill>
                <a:latin typeface="Arial Narrow"/>
              </a:rPr>
              <a:t>Misurazioni in base a valutazione visiva</a:t>
            </a:r>
            <a:endParaRPr lang="en-US" sz="2000" dirty="0" smtClean="0">
              <a:solidFill>
                <a:srgbClr val="555555"/>
              </a:solidFill>
              <a:latin typeface="Arial Narrow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98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ope Fundamentals for EE Students">
  <a:themeElements>
    <a:clrScheme name="Keysight Theme">
      <a:dk1>
        <a:sysClr val="windowText" lastClr="000000"/>
      </a:dk1>
      <a:lt1>
        <a:sysClr val="window" lastClr="FFFFFF"/>
      </a:lt1>
      <a:dk2>
        <a:srgbClr val="555555"/>
      </a:dk2>
      <a:lt2>
        <a:srgbClr val="E8E8E8"/>
      </a:lt2>
      <a:accent1>
        <a:srgbClr val="24377C"/>
      </a:accent1>
      <a:accent2>
        <a:srgbClr val="8B3C8F"/>
      </a:accent2>
      <a:accent3>
        <a:srgbClr val="ED5E1A"/>
      </a:accent3>
      <a:accent4>
        <a:srgbClr val="8DC229"/>
      </a:accent4>
      <a:accent5>
        <a:srgbClr val="E90029"/>
      </a:accent5>
      <a:accent6>
        <a:srgbClr val="891518"/>
      </a:accent6>
      <a:hlink>
        <a:srgbClr val="E90029"/>
      </a:hlink>
      <a:folHlink>
        <a:srgbClr val="891518"/>
      </a:folHlink>
    </a:clrScheme>
    <a:fontScheme name="AGILENT PPT &amp; OUTLOOK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6350">
          <a:noFill/>
        </a:ln>
      </a:spPr>
      <a:bodyPr rtlCol="0" anchor="ctr"/>
      <a:lstStyle>
        <a:defPPr algn="ctr">
          <a:defRPr sz="19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8630</Words>
  <Application>Microsoft Office PowerPoint</Application>
  <PresentationFormat>On-screen Show (4:3)</PresentationFormat>
  <Paragraphs>436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Scope Fundamentals for EE Students</vt:lpstr>
      <vt:lpstr>Concetti fondamentali sull'oscilloscopio</vt:lpstr>
      <vt:lpstr>Agenda</vt:lpstr>
      <vt:lpstr>Che cosa è un oscilloscopio?</vt:lpstr>
      <vt:lpstr>Terminologia</vt:lpstr>
      <vt:lpstr>Concetti di base sulle sonde</vt:lpstr>
      <vt:lpstr>Sonda passiva con attenuazione di tensione 10:1</vt:lpstr>
      <vt:lpstr>Modello a bassa frequenza/CC</vt:lpstr>
      <vt:lpstr>Informazioni sul display dell'oscilloscopio</vt:lpstr>
      <vt:lpstr>Misurazioni in base a valutazione visiva</vt:lpstr>
      <vt:lpstr>Misurazioni mediante i cursori</vt:lpstr>
      <vt:lpstr>Misurazioni tramite le misurazioni parametriche automatiche dell'oscilloscopio</vt:lpstr>
      <vt:lpstr>Controlli di impostazione principali dell'oscilloscopio</vt:lpstr>
      <vt:lpstr>Definizione della scala appropriata per la forma d'onda</vt:lpstr>
      <vt:lpstr>Informazioni sui trigger dell'oscilloscopio</vt:lpstr>
      <vt:lpstr>Esempi di trigger</vt:lpstr>
      <vt:lpstr>Trigger avanzati dell'oscilloscopio</vt:lpstr>
      <vt:lpstr>Teoria del funzionamento dell'oscilloscopio</vt:lpstr>
      <vt:lpstr>Specifiche relative alle prestazioni dell'oscilloscopio</vt:lpstr>
      <vt:lpstr>Selezione della larghezza di banda corretta</vt:lpstr>
      <vt:lpstr>Altre specifiche importanti dell'oscilloscopio</vt:lpstr>
      <vt:lpstr>Ulteriori informazioni sulle sonde - Modello di sonda dinamico/CA</vt:lpstr>
      <vt:lpstr>Compensazione delle sonde</vt:lpstr>
      <vt:lpstr>Caricamento delle sonde</vt:lpstr>
      <vt:lpstr>Assegnazione</vt:lpstr>
      <vt:lpstr>Utilizzo della Guida di laboratorio/esercitazioni sull'oscilloscopio</vt:lpstr>
      <vt:lpstr>Suggerimenti su come seguire le istruzioni della Guida di laboratorio</vt:lpstr>
      <vt:lpstr>Accesso ai segnali di addestramento incorporati</vt:lpstr>
      <vt:lpstr>Risorse tecniche aggiuntive disponibili da Keysight Technologies</vt:lpstr>
      <vt:lpstr>Domande e risposte</vt:lpstr>
    </vt:vector>
  </TitlesOfParts>
  <Company>Agilent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Concetti fondamentali sull'oscilloscopio</dc:title>
  <dc:creator>Administrator</dc:creator>
  <cp:lastModifiedBy>Administrator</cp:lastModifiedBy>
  <cp:revision>40</cp:revision>
  <dcterms:created xsi:type="dcterms:W3CDTF">2014-12-22T19:06:15Z</dcterms:created>
  <dcterms:modified xsi:type="dcterms:W3CDTF">2015-01-05T17:28:26Z</dcterms:modified>
</cp:coreProperties>
</file>